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1" r:id="rId2"/>
  </p:sldMasterIdLst>
  <p:notesMasterIdLst>
    <p:notesMasterId r:id="rId26"/>
  </p:notesMasterIdLst>
  <p:handoutMasterIdLst>
    <p:handoutMasterId r:id="rId27"/>
  </p:handoutMasterIdLst>
  <p:sldIdLst>
    <p:sldId id="319" r:id="rId3"/>
    <p:sldId id="312" r:id="rId4"/>
    <p:sldId id="261" r:id="rId5"/>
    <p:sldId id="1821" r:id="rId6"/>
    <p:sldId id="1861" r:id="rId7"/>
    <p:sldId id="1823" r:id="rId8"/>
    <p:sldId id="1874" r:id="rId9"/>
    <p:sldId id="1731" r:id="rId10"/>
    <p:sldId id="1875" r:id="rId11"/>
    <p:sldId id="1877" r:id="rId12"/>
    <p:sldId id="1870" r:id="rId13"/>
    <p:sldId id="1849" r:id="rId14"/>
    <p:sldId id="1882" r:id="rId15"/>
    <p:sldId id="1866" r:id="rId16"/>
    <p:sldId id="1880" r:id="rId17"/>
    <p:sldId id="1881" r:id="rId18"/>
    <p:sldId id="1854" r:id="rId19"/>
    <p:sldId id="1809" r:id="rId20"/>
    <p:sldId id="1873" r:id="rId21"/>
    <p:sldId id="1825" r:id="rId22"/>
    <p:sldId id="1872" r:id="rId23"/>
    <p:sldId id="1799" r:id="rId24"/>
    <p:sldId id="308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结构页面" id="{A0D568BB-BB5D-4B41-BA7C-51402E7F70D9}">
          <p14:sldIdLst>
            <p14:sldId id="319"/>
            <p14:sldId id="312"/>
            <p14:sldId id="261"/>
            <p14:sldId id="1821"/>
            <p14:sldId id="1861"/>
            <p14:sldId id="1823"/>
            <p14:sldId id="1874"/>
            <p14:sldId id="1731"/>
            <p14:sldId id="1875"/>
            <p14:sldId id="1877"/>
            <p14:sldId id="1870"/>
            <p14:sldId id="1849"/>
            <p14:sldId id="1882"/>
            <p14:sldId id="1866"/>
            <p14:sldId id="1880"/>
            <p14:sldId id="1881"/>
            <p14:sldId id="1854"/>
            <p14:sldId id="1809"/>
            <p14:sldId id="1873"/>
            <p14:sldId id="1825"/>
            <p14:sldId id="1872"/>
            <p14:sldId id="179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ngZK" initials="zzk" lastIdx="2" clrIdx="0">
    <p:extLst>
      <p:ext uri="{19B8F6BF-5375-455C-9EA6-DF929625EA0E}">
        <p15:presenceInfo xmlns:p15="http://schemas.microsoft.com/office/powerpoint/2012/main" userId="ZengZK" providerId="None"/>
      </p:ext>
    </p:extLst>
  </p:cmAuthor>
  <p:cmAuthor id="2" name="zhang jiayu" initials="zj" lastIdx="5" clrIdx="1">
    <p:extLst>
      <p:ext uri="{19B8F6BF-5375-455C-9EA6-DF929625EA0E}">
        <p15:presenceInfo xmlns:p15="http://schemas.microsoft.com/office/powerpoint/2012/main" userId="4aee22ae80c393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0F0C2"/>
    <a:srgbClr val="E4E4D7"/>
    <a:srgbClr val="FEFAF3"/>
    <a:srgbClr val="0432FF"/>
    <a:srgbClr val="FFAFBA"/>
    <a:srgbClr val="EF6E00"/>
    <a:srgbClr val="FF7E79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86108" autoAdjust="0"/>
  </p:normalViewPr>
  <p:slideViewPr>
    <p:cSldViewPr snapToGrid="0">
      <p:cViewPr varScale="1">
        <p:scale>
          <a:sx n="82" d="100"/>
          <a:sy n="82" d="100"/>
        </p:scale>
        <p:origin x="13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3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接下来是实验结果，首先是系统标定与数据采集，如左图所示，利用张正友标定法获得相机参数并校正；采集室内场景图像如右图所示</a:t>
            </a:r>
          </a:p>
        </p:txBody>
      </p:sp>
    </p:spTree>
    <p:extLst>
      <p:ext uri="{BB962C8B-B14F-4D97-AF65-F5344CB8AC3E}">
        <p14:creationId xmlns:p14="http://schemas.microsoft.com/office/powerpoint/2010/main" val="833542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共采集</a:t>
                </a:r>
                <a:r>
                  <a:rPr lang="en-US" altLang="zh-CN" dirty="0">
                    <a:latin typeface="+mn-ea"/>
                  </a:rPr>
                  <a:t>11932</a:t>
                </a:r>
                <a:r>
                  <a:rPr lang="zh-CN" altLang="en-US" dirty="0">
                    <a:latin typeface="+mn-ea"/>
                  </a:rPr>
                  <a:t>个场景图像，数据集划分和伪标签生成超参数如左边表格所示，对比了</a:t>
                </a:r>
                <a:r>
                  <a:rPr lang="en-US" altLang="zh-CN" dirty="0">
                    <a:latin typeface="+mn-ea"/>
                  </a:rPr>
                  <a:t>4</a:t>
                </a:r>
                <a:r>
                  <a:rPr lang="zh-CN" altLang="en-US" dirty="0">
                    <a:latin typeface="+mn-ea"/>
                  </a:rPr>
                  <a:t>种常规双目方法，根据实验结果选择</a:t>
                </a:r>
                <a:r>
                  <a:rPr lang="en-US" altLang="zh-CN" dirty="0" err="1">
                    <a:latin typeface="+mn-ea"/>
                  </a:rPr>
                  <a:t>CREStereo</a:t>
                </a:r>
                <a:r>
                  <a:rPr lang="zh-CN" altLang="en-US" dirty="0">
                    <a:latin typeface="+mn-ea"/>
                  </a:rPr>
                  <a:t>作为本课题方法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采用光绘软件设计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生成随机散斑图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zh-CN" alt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；</a:t>
                </a:r>
                <a:endParaRPr lang="en-US" altLang="zh-CN" dirty="0">
                  <a:solidFill>
                    <a:schemeClr val="tx1"/>
                  </a:solidFill>
                  <a:latin typeface="+mn-ea"/>
                </a:endParaRPr>
              </a:p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基于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波动光学</a:t>
                </a:r>
                <a:r>
                  <a:rPr lang="zh-CN" altLang="en-US" dirty="0">
                    <a:latin typeface="+mn-ea"/>
                  </a:rPr>
                  <a:t>模拟光波能量随传播距离衰减的特性，基于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P</a:t>
                </a:r>
                <a:r>
                  <a:rPr lang="zh-CN" altLang="en-US" dirty="0">
                    <a:latin typeface="+mn-ea"/>
                  </a:rPr>
                  <a:t>结合深度真值计算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衰减后的散斑图案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𝑃^′</a:t>
                </a:r>
                <a:r>
                  <a:rPr lang="zh-CN" altLang="en-US" dirty="0">
                    <a:latin typeface="+mn-ea"/>
                  </a:rPr>
                  <a:t>；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基于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几何光学</a:t>
                </a:r>
                <a:r>
                  <a:rPr lang="zh-CN" altLang="en-US" dirty="0">
                    <a:latin typeface="+mn-ea"/>
                  </a:rPr>
                  <a:t>模拟实际立体对成像过程，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利用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RGB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立体图像恢复反射率图像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I^(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dirty="0">
                    <a:latin typeface="+mn-ea"/>
                  </a:rPr>
                  <a:t>，采用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左右一致性检查</a:t>
                </a:r>
                <a:r>
                  <a:rPr lang="zh-CN" altLang="en-US" dirty="0">
                    <a:latin typeface="+mn-ea"/>
                  </a:rPr>
                  <a:t>的方法，从视差图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𝐷^(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dirty="0">
                    <a:latin typeface="+mn-ea"/>
                  </a:rPr>
                  <a:t>中计算遮挡掩模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𝑂^(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i="0"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>
                    <a:latin typeface="+mn-ea"/>
                  </a:rPr>
                  <a:t>最后根据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朗伯模型</a:t>
                </a:r>
                <a:r>
                  <a:rPr lang="zh-CN" altLang="en-US" dirty="0">
                    <a:latin typeface="+mn-ea"/>
                  </a:rPr>
                  <a:t>合成带散斑图案的立体对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𝐽^(𝐿/𝑅)</a:t>
                </a:r>
                <a:r>
                  <a:rPr lang="zh-CN" altLang="en-US" dirty="0">
                    <a:latin typeface="+mn-ea"/>
                  </a:rPr>
                  <a:t>；</a:t>
                </a:r>
                <a:endParaRPr lang="en-US" altLang="zh-CN" dirty="0">
                  <a:latin typeface="+mn-ea"/>
                </a:endParaRPr>
              </a:p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利用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多光谱图像变换网络</a:t>
                </a:r>
                <a:r>
                  <a:rPr lang="zh-CN" altLang="en-US" dirty="0">
                    <a:latin typeface="+mn-ea"/>
                  </a:rPr>
                  <a:t>将</a:t>
                </a:r>
                <a:r>
                  <a:rPr lang="en-US" altLang="zh-CN" dirty="0">
                    <a:latin typeface="+mn-ea"/>
                  </a:rPr>
                  <a:t>RGB</a:t>
                </a:r>
                <a:r>
                  <a:rPr lang="zh-CN" altLang="en-US" dirty="0">
                    <a:latin typeface="+mn-ea"/>
                  </a:rPr>
                  <a:t>右图变换为</a:t>
                </a:r>
                <a:r>
                  <a:rPr lang="en-US" altLang="zh-CN" dirty="0">
                    <a:latin typeface="+mn-ea"/>
                  </a:rPr>
                  <a:t>NIR</a:t>
                </a:r>
                <a:r>
                  <a:rPr lang="zh-CN" altLang="en-US" dirty="0">
                    <a:latin typeface="+mn-ea"/>
                  </a:rPr>
                  <a:t>右图。</a:t>
                </a:r>
                <a:endParaRPr lang="en-US" altLang="zh-CN" dirty="0">
                  <a:latin typeface="+mn-ea"/>
                </a:endParaRPr>
              </a:p>
              <a:p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3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本课题预测视差结果如下图所示，对比了两种典型的深度学习方法，结果表明我们的方法是有效的</a:t>
            </a:r>
          </a:p>
        </p:txBody>
      </p:sp>
    </p:spTree>
    <p:extLst>
      <p:ext uri="{BB962C8B-B14F-4D97-AF65-F5344CB8AC3E}">
        <p14:creationId xmlns:p14="http://schemas.microsoft.com/office/powerpoint/2010/main" val="136212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现有研究成果有一篇期刊论文和一件软著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66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模型的三个部分还有进一步提升空间，另外目前实验结果尚不充分。针对方法的改进如下，后续计划进一步扩充实验</a:t>
            </a:r>
          </a:p>
        </p:txBody>
      </p:sp>
    </p:spTree>
    <p:extLst>
      <p:ext uri="{BB962C8B-B14F-4D97-AF65-F5344CB8AC3E}">
        <p14:creationId xmlns:p14="http://schemas.microsoft.com/office/powerpoint/2010/main" val="4122613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最后是研究计划和预期成果</a:t>
            </a:r>
          </a:p>
        </p:txBody>
      </p:sp>
    </p:spTree>
    <p:extLst>
      <p:ext uri="{BB962C8B-B14F-4D97-AF65-F5344CB8AC3E}">
        <p14:creationId xmlns:p14="http://schemas.microsoft.com/office/powerpoint/2010/main" val="120869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最后是研究计划和预期成果</a:t>
            </a:r>
          </a:p>
        </p:txBody>
      </p:sp>
    </p:spTree>
    <p:extLst>
      <p:ext uri="{BB962C8B-B14F-4D97-AF65-F5344CB8AC3E}">
        <p14:creationId xmlns:p14="http://schemas.microsoft.com/office/powerpoint/2010/main" val="4113671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感谢各位老师倾听指导</a:t>
            </a:r>
          </a:p>
        </p:txBody>
      </p:sp>
    </p:spTree>
    <p:extLst>
      <p:ext uri="{BB962C8B-B14F-4D97-AF65-F5344CB8AC3E}">
        <p14:creationId xmlns:p14="http://schemas.microsoft.com/office/powerpoint/2010/main" val="111525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光谱传感器广泛应用于手机、无人机等，其采集的多光谱图像相比单一彩色图像具有更加丰富的信息，可以应用于夜间自动驾驶、显著性检测等。多光谱图像应用的基础是不同光谱图像之间的对应点匹配，因此多光谱立体匹配具有重要研究意义。</a:t>
            </a:r>
          </a:p>
        </p:txBody>
      </p:sp>
    </p:spTree>
    <p:extLst>
      <p:ext uri="{BB962C8B-B14F-4D97-AF65-F5344CB8AC3E}">
        <p14:creationId xmlns:p14="http://schemas.microsoft.com/office/powerpoint/2010/main" val="399950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然而多光谱立体匹配还存在以下几个问题：</a:t>
            </a:r>
          </a:p>
          <a:p>
            <a:r>
              <a:rPr lang="zh-CN" altLang="en-US" dirty="0"/>
              <a:t>一，多光谱数据集少，视差真值获取难，现有方法结构冗余且效果不佳；</a:t>
            </a:r>
          </a:p>
          <a:p>
            <a:r>
              <a:rPr lang="zh-CN" altLang="en-US" dirty="0"/>
              <a:t>二，多光谱立体对存在显著的外观差异；</a:t>
            </a:r>
          </a:p>
          <a:p>
            <a:r>
              <a:rPr lang="zh-CN" altLang="en-US" dirty="0"/>
              <a:t>三，多光谱立体对常常具有分辨率差异</a:t>
            </a:r>
          </a:p>
        </p:txBody>
      </p:sp>
    </p:spTree>
    <p:extLst>
      <p:ext uri="{BB962C8B-B14F-4D97-AF65-F5344CB8AC3E}">
        <p14:creationId xmlns:p14="http://schemas.microsoft.com/office/powerpoint/2010/main" val="199320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本课题分为两大研究内容，三个创新点</a:t>
            </a:r>
          </a:p>
          <a:p>
            <a:r>
              <a:rPr lang="zh-CN" altLang="en-US" dirty="0"/>
              <a:t>研究内容一：多光谱硬件系统与数据集构建，搭建新型结构多光谱硬件并制作实际场景数据集，提出一种基于视差分布一致性的伪标签生成方法，生成可靠的伪标签</a:t>
            </a:r>
          </a:p>
          <a:p>
            <a:endParaRPr lang="zh-CN" altLang="en-US" dirty="0"/>
          </a:p>
          <a:p>
            <a:r>
              <a:rPr lang="zh-CN" altLang="en-US" dirty="0"/>
              <a:t>研究内容二：针对外观差异大的问题，提出一种基于特征空间的特征度量一致性损失，学习一致性特征；针对分辨率不一致问题，提出一种基于特征插值的连续特征生成方法，生成任意指定分辨率的特征；针对视差回归，设计两个带有残差结构的多层感知机。</a:t>
            </a:r>
          </a:p>
        </p:txBody>
      </p:sp>
    </p:spTree>
    <p:extLst>
      <p:ext uri="{BB962C8B-B14F-4D97-AF65-F5344CB8AC3E}">
        <p14:creationId xmlns:p14="http://schemas.microsoft.com/office/powerpoint/2010/main" val="326838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研究内容一关键问题：多光谱数据集少，视差真值获取难</a:t>
            </a:r>
          </a:p>
          <a:p>
            <a:r>
              <a:rPr lang="zh-CN" altLang="en-US" dirty="0"/>
              <a:t>拟解决方案：搭建如下图所示新型硬件系统，由两个</a:t>
            </a:r>
            <a:r>
              <a:rPr lang="en-US" altLang="zh-CN" dirty="0"/>
              <a:t>RGB</a:t>
            </a:r>
            <a:r>
              <a:rPr lang="zh-CN" altLang="en-US" dirty="0"/>
              <a:t>和一个</a:t>
            </a:r>
            <a:r>
              <a:rPr lang="en-US" altLang="zh-CN" dirty="0"/>
              <a:t>NIR</a:t>
            </a:r>
            <a:r>
              <a:rPr lang="zh-CN" altLang="en-US" dirty="0"/>
              <a:t>相机组成，能够采集多光谱和彩色立体对；提出一种基于视差分布一致性的伪标签生成方法，高效获取可靠伪标签，用于训练</a:t>
            </a:r>
          </a:p>
        </p:txBody>
      </p:sp>
    </p:spTree>
    <p:extLst>
      <p:ext uri="{BB962C8B-B14F-4D97-AF65-F5344CB8AC3E}">
        <p14:creationId xmlns:p14="http://schemas.microsoft.com/office/powerpoint/2010/main" val="366167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基于视差分布一致性的伪标签生成，如右图所示，</a:t>
                </a:r>
                <a:r>
                  <a:rPr lang="en-US" altLang="zh-CN" dirty="0"/>
                  <a:t>Stereo</a:t>
                </a:r>
                <a:r>
                  <a:rPr lang="zh-CN" altLang="en-US" dirty="0"/>
                  <a:t>模块为常规</a:t>
                </a:r>
                <a:r>
                  <a:rPr lang="en-US" altLang="zh-CN" dirty="0"/>
                  <a:t>RGB-RGB</a:t>
                </a:r>
                <a:r>
                  <a:rPr lang="zh-CN" altLang="en-US" dirty="0"/>
                  <a:t>双目方法；</a:t>
                </a:r>
                <a:r>
                  <a:rPr lang="en-US" altLang="zh-CN" dirty="0"/>
                  <a:t>Conf.</a:t>
                </a:r>
                <a:r>
                  <a:rPr lang="zh-CN" altLang="en-US" dirty="0"/>
                  <a:t>模块为置信度估计方法，根据重投影一致性、视差值和视差梯度计算置信度，剔除不可靠视差值，计算公式如下所示。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采用光绘软件设计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生成随机散斑图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zh-CN" alt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；</a:t>
                </a:r>
                <a:endParaRPr lang="en-US" altLang="zh-CN" dirty="0">
                  <a:solidFill>
                    <a:schemeClr val="tx1"/>
                  </a:solidFill>
                  <a:latin typeface="+mn-ea"/>
                </a:endParaRPr>
              </a:p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基于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波动光学</a:t>
                </a:r>
                <a:r>
                  <a:rPr lang="zh-CN" altLang="en-US" dirty="0">
                    <a:latin typeface="+mn-ea"/>
                  </a:rPr>
                  <a:t>模拟光波能量随传播距离衰减的特性，基于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P</a:t>
                </a:r>
                <a:r>
                  <a:rPr lang="zh-CN" altLang="en-US" dirty="0">
                    <a:latin typeface="+mn-ea"/>
                  </a:rPr>
                  <a:t>结合深度真值计算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衰减后的散斑图案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𝑃^′</a:t>
                </a:r>
                <a:r>
                  <a:rPr lang="zh-CN" altLang="en-US" dirty="0">
                    <a:latin typeface="+mn-ea"/>
                  </a:rPr>
                  <a:t>；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基于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几何光学</a:t>
                </a:r>
                <a:r>
                  <a:rPr lang="zh-CN" altLang="en-US" dirty="0">
                    <a:latin typeface="+mn-ea"/>
                  </a:rPr>
                  <a:t>模拟实际立体对成像过程，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利用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RGB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立体图像恢复反射率图像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I^(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dirty="0">
                    <a:latin typeface="+mn-ea"/>
                  </a:rPr>
                  <a:t>，采用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左右一致性检查</a:t>
                </a:r>
                <a:r>
                  <a:rPr lang="zh-CN" altLang="en-US" dirty="0">
                    <a:latin typeface="+mn-ea"/>
                  </a:rPr>
                  <a:t>的方法，从视差图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𝐷^(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dirty="0">
                    <a:latin typeface="+mn-ea"/>
                  </a:rPr>
                  <a:t>中计算遮挡掩模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𝑂^(</a:t>
                </a:r>
                <a:r>
                  <a:rPr lang="en-US" altLang="zh-CN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𝐿/𝑅)</a:t>
                </a:r>
                <a:r>
                  <a:rPr lang="zh-CN" altLang="en-US" i="0"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>
                    <a:latin typeface="+mn-ea"/>
                  </a:rPr>
                  <a:t>最后根据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朗伯模型</a:t>
                </a:r>
                <a:r>
                  <a:rPr lang="zh-CN" altLang="en-US" dirty="0">
                    <a:latin typeface="+mn-ea"/>
                  </a:rPr>
                  <a:t>合成带散斑图案的立体对</a:t>
                </a:r>
                <a:r>
                  <a:rPr lang="en-US" altLang="zh-CN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𝐽^(𝐿/𝑅)</a:t>
                </a:r>
                <a:r>
                  <a:rPr lang="zh-CN" altLang="en-US" dirty="0">
                    <a:latin typeface="+mn-ea"/>
                  </a:rPr>
                  <a:t>；</a:t>
                </a:r>
                <a:endParaRPr lang="en-US" altLang="zh-CN" dirty="0">
                  <a:latin typeface="+mn-ea"/>
                </a:endParaRPr>
              </a:p>
              <a:p>
                <a:pPr marL="285750" indent="-285750" algn="l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</a:rPr>
                  <a:t>利用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</a:rPr>
                  <a:t>多光谱图像变换网络</a:t>
                </a:r>
                <a:r>
                  <a:rPr lang="zh-CN" altLang="en-US" dirty="0">
                    <a:latin typeface="+mn-ea"/>
                  </a:rPr>
                  <a:t>将</a:t>
                </a:r>
                <a:r>
                  <a:rPr lang="en-US" altLang="zh-CN" dirty="0">
                    <a:latin typeface="+mn-ea"/>
                  </a:rPr>
                  <a:t>RGB</a:t>
                </a:r>
                <a:r>
                  <a:rPr lang="zh-CN" altLang="en-US" dirty="0">
                    <a:latin typeface="+mn-ea"/>
                  </a:rPr>
                  <a:t>右图变换为</a:t>
                </a:r>
                <a:r>
                  <a:rPr lang="en-US" altLang="zh-CN" dirty="0">
                    <a:latin typeface="+mn-ea"/>
                  </a:rPr>
                  <a:t>NIR</a:t>
                </a:r>
                <a:r>
                  <a:rPr lang="zh-CN" altLang="en-US" dirty="0">
                    <a:latin typeface="+mn-ea"/>
                  </a:rPr>
                  <a:t>右图。</a:t>
                </a:r>
                <a:endParaRPr lang="en-US" altLang="zh-CN" dirty="0">
                  <a:latin typeface="+mn-ea"/>
                </a:endParaRPr>
              </a:p>
              <a:p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20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研究内容二关键问题：多光谱立体对外观差异大，且通道数不一致，同时存在分辨率不一致问题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拟解决方案：提出基于特征空间的特征度量一致性损失，从多光谱输入中学习一致性特征；提出基于特征插值的连续特征生成方法，生成任意指定分辨率特征。</a:t>
            </a:r>
          </a:p>
        </p:txBody>
      </p:sp>
    </p:spTree>
    <p:extLst>
      <p:ext uri="{BB962C8B-B14F-4D97-AF65-F5344CB8AC3E}">
        <p14:creationId xmlns:p14="http://schemas.microsoft.com/office/powerpoint/2010/main" val="315907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模型如图所示，分为三个部分，特征提取部分提取全局特征和一致性特征，通过特征度量一致性损失进行约束；特征插值部分，使用所提特征插值方法拟合指定分辨率的特征后进行特征拼接；视差回归阶段采用两个</a:t>
            </a:r>
            <a:r>
              <a:rPr lang="en-US" altLang="zh-CN" dirty="0"/>
              <a:t>MLP</a:t>
            </a:r>
            <a:r>
              <a:rPr lang="zh-CN" altLang="en-US" dirty="0"/>
              <a:t>，第一个</a:t>
            </a:r>
            <a:r>
              <a:rPr lang="en-US" altLang="zh-CN" dirty="0"/>
              <a:t>MLP</a:t>
            </a:r>
            <a:r>
              <a:rPr lang="zh-CN" altLang="en-US" dirty="0"/>
              <a:t>为分类任务，估计视差整数部分，使用交叉熵损失，第二个</a:t>
            </a:r>
            <a:r>
              <a:rPr lang="en-US" altLang="zh-CN" dirty="0"/>
              <a:t>MLP</a:t>
            </a:r>
            <a:r>
              <a:rPr lang="zh-CN" altLang="en-US" dirty="0"/>
              <a:t>为拟合任务，估计视差亚像素部分，使用</a:t>
            </a:r>
            <a:r>
              <a:rPr lang="en-US" altLang="zh-CN" dirty="0"/>
              <a:t>L1</a:t>
            </a:r>
            <a:r>
              <a:rPr lang="zh-CN" altLang="en-US" dirty="0"/>
              <a:t>损失。</a:t>
            </a:r>
          </a:p>
        </p:txBody>
      </p:sp>
    </p:spTree>
    <p:extLst>
      <p:ext uri="{BB962C8B-B14F-4D97-AF65-F5344CB8AC3E}">
        <p14:creationId xmlns:p14="http://schemas.microsoft.com/office/powerpoint/2010/main" val="3488876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，本课题设计一种新型硬件系统；提出基于视差分布一致性的伪标签生成方法，获取可靠的伪标签用于训练，解决数据集问题；提出一种基于特征空间的特征度量一致性损失，在特征空间解决光谱差异问题；提出一种基于特征插值的连续特征生成方法，生成任意指定分辨率特征，解决分辨率差异问题</a:t>
            </a:r>
          </a:p>
        </p:txBody>
      </p:sp>
    </p:spTree>
    <p:extLst>
      <p:ext uri="{BB962C8B-B14F-4D97-AF65-F5344CB8AC3E}">
        <p14:creationId xmlns:p14="http://schemas.microsoft.com/office/powerpoint/2010/main" val="140972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rgbClr val="EF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69F5AB5E-E261-2045-8422-B183CAFE639E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自强不息 知行合一</a:t>
            </a:r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D2CC4584-6629-8047-B3CE-0C9B73D869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rgbClr val="EF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792162-9ECE-D44F-9DC9-CCE945084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973" y="242770"/>
            <a:ext cx="1825342" cy="6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F749B9-F8D9-1C4A-8D96-0773E692B9D0}"/>
              </a:ext>
            </a:extLst>
          </p:cNvPr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A0B30CA-B0A2-2D42-A3DC-7F3D5D0CAE9E}"/>
                </a:ext>
              </a:extLst>
            </p:cNvPr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D36C105-2D1B-384C-86AB-EC4225061A72}"/>
                </a:ext>
              </a:extLst>
            </p:cNvPr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637EFA4-7B7A-3745-A910-647430A2E8D5}"/>
                </a:ext>
              </a:extLst>
            </p:cNvPr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342750C-BAD4-ED4F-9442-478A623CD595}"/>
                </a:ext>
              </a:extLst>
            </p:cNvPr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D78101-28A7-4740-8478-A0E0327BDA65}"/>
                </a:ext>
              </a:extLst>
            </p:cNvPr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DCDEF17-5111-D14F-A3E8-E9BC5D545CA5}"/>
              </a:ext>
            </a:extLst>
          </p:cNvPr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C002ABA-29BF-874F-8C83-53E7BADE7F21}"/>
                </a:ext>
              </a:extLst>
            </p:cNvPr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351A3C0-C5C0-104B-AFC6-01801B67EA9F}"/>
                </a:ext>
              </a:extLst>
            </p:cNvPr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D8B8EB6-D8E1-0741-92DE-31A6801E2AA0}"/>
                </a:ext>
              </a:extLst>
            </p:cNvPr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E0CEFC4-B08B-5B44-890E-E9A41F94C1B1}"/>
                </a:ext>
              </a:extLst>
            </p:cNvPr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2F065A0-B1B1-194F-B2B7-28B96E19AC1E}"/>
                </a:ext>
              </a:extLst>
            </p:cNvPr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1" name="图片 130">
            <a:extLst>
              <a:ext uri="{FF2B5EF4-FFF2-40B4-BE49-F238E27FC236}">
                <a16:creationId xmlns:a16="http://schemas.microsoft.com/office/drawing/2014/main" id="{79BEA579-5407-4F41-AAD2-EEA8D955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EDF00DAC-19E9-8445-8D09-B6231F78FB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7166D026-216B-C747-A0DE-C1E697EF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9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99A8D934-B2E4-6047-8F09-8C0D6A4EF6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A35ADF2A-7991-794F-9827-2AAD56917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B3C998CE-FB2B-A94B-8DF3-B076996C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259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E9FD914C-1D12-8347-9DF8-61C6A0C4F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4A45C3B2-749C-0546-B21E-A7B6285DF1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A51BB06-2D2F-1E47-9DCC-5E46739C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178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FB63BBC-3013-674E-ACA8-D123C9DA71E1}"/>
              </a:ext>
            </a:extLst>
          </p:cNvPr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D6C1B3-6A82-714C-B855-8929CD6F943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94BEC06-40FB-1C47-8E0C-818C826385CA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8C7C1231-6045-C943-8FC3-A52AB90D9EE1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51C50869-AAD2-6F4B-9D83-47A805A0A512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485D20-E02F-544A-BB3C-9954D9F404C5}"/>
              </a:ext>
            </a:extLst>
          </p:cNvPr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3232733-C9F1-B84A-B9E8-CD54FE3AD602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DB339222-F27D-6B4A-BBBE-DEE2C12A2B31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9EF27BC3-1F31-3A43-8334-0F1D85497EBD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3D8B6E42-D641-D645-A8E1-87CADB206743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DE52E92-1F42-D34B-8002-344620F4AD1D}"/>
              </a:ext>
            </a:extLst>
          </p:cNvPr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6DD9B41-5FF9-0042-BD59-7309498477FB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E544495A-7894-5145-AB79-526A131C42C4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2D5BE325-6E0F-A842-AB78-DA8B21F5F402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213C2436-D71E-D448-9ACC-726B6CB83F8C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75CFF7-D0E2-E942-866A-EE99334FFF80}"/>
              </a:ext>
            </a:extLst>
          </p:cNvPr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E9B8B57-51EB-ED4D-B692-DF960AFAB06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A85C7C4B-C306-6943-BEB2-DECA1AD8E8B8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5AA23B1-27E2-F149-9148-B04C53BA77DC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905E7B71-A0BD-814A-BE3B-F06763196D9D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826DE952-E846-344B-A4A7-654DECD6D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B8760E1F-41FD-5241-8094-1F48D8635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3BBC69E3-E2D8-0047-BA4E-A59C62B4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891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8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C2ACA-F6A0-4C66-88BC-C196CBEEB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EE0E7E-F7E2-40FF-AE4E-48B2A4BE1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EF68D5-E333-49F4-82AB-FD32F24D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3834-21B6-4A18-94EA-227719841318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9AC44-7B0C-4C04-AC35-266A28BB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6AD43F-D5A0-4642-B968-041C7538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0125-374D-40DA-A976-BE772D3908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54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71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234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7FEED-4A06-EB4F-BF8C-A873A0E220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329" y="-208671"/>
            <a:ext cx="7275342" cy="7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6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5C9D91-C7A7-0049-B6AF-54CA93A62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329" y="-208671"/>
            <a:ext cx="7275342" cy="7275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796C41-6B4C-A54B-8612-BC88846C9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71" y="-208671"/>
            <a:ext cx="7275342" cy="72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日期占位符 3">
            <a:extLst>
              <a:ext uri="{FF2B5EF4-FFF2-40B4-BE49-F238E27FC236}">
                <a16:creationId xmlns:a16="http://schemas.microsoft.com/office/drawing/2014/main" id="{83729056-69E4-154C-9AA8-DE8CDB13949B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自强不息 知行合一</a:t>
            </a:r>
          </a:p>
        </p:txBody>
      </p:sp>
      <p:pic>
        <p:nvPicPr>
          <p:cNvPr id="219" name="图片 218">
            <a:extLst>
              <a:ext uri="{FF2B5EF4-FFF2-40B4-BE49-F238E27FC236}">
                <a16:creationId xmlns:a16="http://schemas.microsoft.com/office/drawing/2014/main" id="{D839CDDE-E233-724B-9BB9-CC78390C7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973" y="242770"/>
            <a:ext cx="1825342" cy="6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4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B29674-3CF9-7343-9C21-C60FDAD62A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4826" y="6194650"/>
            <a:ext cx="919910" cy="447221"/>
          </a:xfrm>
          <a:prstGeom prst="rect">
            <a:avLst/>
          </a:prstGeom>
        </p:spPr>
      </p:pic>
      <p:sp>
        <p:nvSpPr>
          <p:cNvPr id="38" name="日期占位符 3">
            <a:extLst>
              <a:ext uri="{FF2B5EF4-FFF2-40B4-BE49-F238E27FC236}">
                <a16:creationId xmlns:a16="http://schemas.microsoft.com/office/drawing/2014/main" id="{96368446-1B58-CC44-BC96-543F443936E8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自强不息 知行合一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片 105">
            <a:extLst>
              <a:ext uri="{FF2B5EF4-FFF2-40B4-BE49-F238E27FC236}">
                <a16:creationId xmlns:a16="http://schemas.microsoft.com/office/drawing/2014/main" id="{02D606D2-40E2-4B41-9531-B01E3F646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C1C0-E72C-CB4A-9E8A-62A2138BEE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4AEF640-37ED-6B4F-8129-08A4906071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563" y="1304368"/>
            <a:ext cx="11293475" cy="5112308"/>
          </a:xfrm>
        </p:spPr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625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72265DDF-74D5-A149-B879-E58AD7F3F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6D3BF96D-2601-0D49-A4AE-05F9B44AB9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536ACDC-4A83-E34D-9BB2-5AB957B6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73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FDD86D2-DF87-3E4E-893D-4CF1CE8430ED}"/>
              </a:ext>
            </a:extLst>
          </p:cNvPr>
          <p:cNvGrpSpPr/>
          <p:nvPr userDrawn="1"/>
        </p:nvGrpSpPr>
        <p:grpSpPr>
          <a:xfrm>
            <a:off x="803275" y="1402933"/>
            <a:ext cx="7690730" cy="4835897"/>
            <a:chOff x="803275" y="1402933"/>
            <a:chExt cx="5296364" cy="483589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EA2FCC1-496F-3042-A298-BBE7F6062B87}"/>
                </a:ext>
              </a:extLst>
            </p:cNvPr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1CC761-D2F2-C144-B91B-830F18F3D1CB}"/>
                </a:ext>
              </a:extLst>
            </p:cNvPr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59CDC8-8484-474C-B338-22A3B1CCB3A4}"/>
                </a:ext>
              </a:extLst>
            </p:cNvPr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1BF4771-AF66-F94A-959C-A2AD132560A9}"/>
                </a:ext>
              </a:extLst>
            </p:cNvPr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C6B883-0868-BA4F-A1F3-305900A51EDE}"/>
                </a:ext>
              </a:extLst>
            </p:cNvPr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517" y="1513139"/>
            <a:ext cx="7307093" cy="4598296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50EE3B3A-1178-B743-A8FA-464FF9F03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F5461F55-2E70-3A4A-ADD7-11A1B06A9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8CC1206C-254E-8943-BFB2-1846BD86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71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35D78985-051B-BD4F-ADA6-21C5DEF35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6373" y="193566"/>
            <a:ext cx="1825342" cy="689368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80A01924-DFC9-8E4D-897D-579C614EAC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93567"/>
            <a:ext cx="780716" cy="82243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C5F87DE-F702-FC49-94C0-2F0CFDAB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8858948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6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70" r:id="rId3"/>
    <p:sldLayoutId id="2147483674" r:id="rId4"/>
    <p:sldLayoutId id="2147483671" r:id="rId5"/>
    <p:sldLayoutId id="2147483650" r:id="rId6"/>
    <p:sldLayoutId id="2147483665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68" r:id="rId13"/>
    <p:sldLayoutId id="2147483655" r:id="rId14"/>
    <p:sldLayoutId id="21474836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9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BB8D-0646-6F40-9C00-CD3C3CA1E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276" y="1251685"/>
            <a:ext cx="6502688" cy="271022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r>
              <a:rPr lang="zh-CN" altLang="en-US" sz="4000" dirty="0"/>
              <a:t>基于无监督学习的多光谱</a:t>
            </a:r>
            <a:br>
              <a:rPr lang="en-US" altLang="zh-CN" sz="4000" dirty="0"/>
            </a:br>
            <a:r>
              <a:rPr lang="zh-CN" altLang="en-US" sz="4000" dirty="0"/>
              <a:t>立体匹配方法与系统研究</a:t>
            </a:r>
            <a:br>
              <a:rPr lang="en-US" altLang="zh-CN" dirty="0"/>
            </a:b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1847" y="3858484"/>
            <a:ext cx="7092950" cy="2710228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汇报人   ：张佳预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导师       ：贾同教授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汇报单位：东北大学信息学院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汇报时间：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2023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11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2" name="图片占位符 11" descr="图片包含 树, 植物, 户外, 白杨&#10;&#10;描述已自动生成">
            <a:extLst>
              <a:ext uri="{FF2B5EF4-FFF2-40B4-BE49-F238E27FC236}">
                <a16:creationId xmlns:a16="http://schemas.microsoft.com/office/drawing/2014/main" id="{8DB5DCCE-7A85-3348-A440-139235B869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25"/>
    </mc:Choice>
    <mc:Fallback xmlns="">
      <p:transition spd="slow" advTm="149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7" y="393486"/>
            <a:ext cx="9166273" cy="6635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  <a:r>
              <a:rPr kumimoji="1" lang="en-US" altLang="zh-CN" dirty="0"/>
              <a:t>1——</a:t>
            </a:r>
            <a:r>
              <a:rPr kumimoji="1" lang="zh-CN" altLang="en-US" dirty="0"/>
              <a:t>多光谱硬件系统与数据集构建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128899-4F19-41C4-BB26-D10344A2FDD5}"/>
              </a:ext>
            </a:extLst>
          </p:cNvPr>
          <p:cNvSpPr txBox="1"/>
          <p:nvPr/>
        </p:nvSpPr>
        <p:spPr>
          <a:xfrm>
            <a:off x="593433" y="5145359"/>
            <a:ext cx="11005133" cy="182765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0726A8-DC77-429C-9E1A-9EC9113D1BCC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5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42717-FCC9-F63B-9BBE-53EA761E3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1160463"/>
            <a:ext cx="6389687" cy="2097087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zh-CN" altLang="en-US" sz="2000" b="1" dirty="0">
                <a:latin typeface="+mn-ea"/>
              </a:rPr>
              <a:t>基于视差分布一致性的伪标签生成</a:t>
            </a:r>
            <a:r>
              <a:rPr kumimoji="1" lang="zh-CN" altLang="en-US" sz="2000" dirty="0">
                <a:latin typeface="+mn-ea"/>
              </a:rPr>
              <a:t>：</a:t>
            </a:r>
            <a:endParaRPr kumimoji="1" lang="en-US" altLang="zh-CN" sz="2000" dirty="0">
              <a:latin typeface="+mn-ea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en-US" altLang="zh-CN" sz="1800" dirty="0">
                <a:latin typeface="+mn-ea"/>
              </a:rPr>
              <a:t>Stereo</a:t>
            </a:r>
            <a:r>
              <a:rPr kumimoji="1" lang="zh-CN" altLang="en-US" sz="1800" dirty="0">
                <a:latin typeface="+mn-ea"/>
              </a:rPr>
              <a:t>模块为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常规</a:t>
            </a:r>
            <a:r>
              <a:rPr kumimoji="1" lang="en-US" altLang="zh-CN" sz="1800" dirty="0">
                <a:solidFill>
                  <a:srgbClr val="FF0000"/>
                </a:solidFill>
                <a:latin typeface="+mn-ea"/>
              </a:rPr>
              <a:t>RGB-RGB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双目方法</a:t>
            </a:r>
            <a:r>
              <a:rPr kumimoji="1" lang="zh-CN" altLang="en-US" sz="1800" dirty="0">
                <a:latin typeface="+mn-ea"/>
              </a:rPr>
              <a:t>（如</a:t>
            </a:r>
            <a:r>
              <a:rPr kumimoji="1" lang="en-US" altLang="zh-CN" sz="1800" dirty="0">
                <a:latin typeface="+mn-ea"/>
              </a:rPr>
              <a:t>SGM</a:t>
            </a:r>
            <a:r>
              <a:rPr kumimoji="1" lang="zh-CN" altLang="en-US" sz="1800" dirty="0">
                <a:latin typeface="+mn-ea"/>
              </a:rPr>
              <a:t>、</a:t>
            </a:r>
            <a:r>
              <a:rPr kumimoji="1" lang="en-US" altLang="zh-CN" sz="1800" dirty="0" err="1">
                <a:latin typeface="+mn-ea"/>
              </a:rPr>
              <a:t>CREStereo</a:t>
            </a:r>
            <a:r>
              <a:rPr kumimoji="1" lang="zh-CN" altLang="en-US" sz="1800" dirty="0">
                <a:latin typeface="+mn-ea"/>
              </a:rPr>
              <a:t>）</a:t>
            </a:r>
            <a:endParaRPr kumimoji="1" lang="en-US" altLang="zh-CN" sz="1800" dirty="0">
              <a:latin typeface="+mn-ea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en-US" altLang="zh-CN" sz="1800" dirty="0">
                <a:latin typeface="+mn-ea"/>
              </a:rPr>
              <a:t>Conf.</a:t>
            </a:r>
            <a:r>
              <a:rPr kumimoji="1" lang="zh-CN" altLang="en-US" sz="1800" dirty="0">
                <a:latin typeface="+mn-ea"/>
              </a:rPr>
              <a:t>模块为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置信度估计方法</a:t>
            </a:r>
            <a:r>
              <a:rPr kumimoji="1" lang="zh-CN" altLang="en-US" sz="1800" dirty="0">
                <a:latin typeface="+mn-ea"/>
              </a:rPr>
              <a:t>，根据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重投影一致性、视差值</a:t>
            </a:r>
            <a:r>
              <a:rPr kumimoji="1" lang="zh-CN" altLang="en-US" sz="1800" dirty="0">
                <a:latin typeface="+mn-ea"/>
              </a:rPr>
              <a:t>和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视差梯度</a:t>
            </a:r>
            <a:r>
              <a:rPr kumimoji="1" lang="zh-CN" altLang="en-US" sz="1800" dirty="0">
                <a:latin typeface="+mn-ea"/>
              </a:rPr>
              <a:t>计算置信度，剔除不可靠视差值</a:t>
            </a:r>
            <a:endParaRPr kumimoji="1" lang="en-US" altLang="zh-CN" sz="18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A49E84-2E6E-7FA0-60C8-EDBBD081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72" y="1231140"/>
            <a:ext cx="4548296" cy="16081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FBB901-2B89-18F7-35B4-DCEAB9CFA36D}"/>
              </a:ext>
            </a:extLst>
          </p:cNvPr>
          <p:cNvSpPr txBox="1"/>
          <p:nvPr/>
        </p:nvSpPr>
        <p:spPr>
          <a:xfrm>
            <a:off x="8588061" y="2837284"/>
            <a:ext cx="2822889" cy="420266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RGB-RGB</a:t>
            </a:r>
            <a:r>
              <a:rPr lang="zh-CN" altLang="en-US" dirty="0">
                <a:solidFill>
                  <a:srgbClr val="FF0000"/>
                </a:solidFill>
              </a:rPr>
              <a:t>伪标签生成流程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1789DD-11A9-3145-B050-5367BE529A09}"/>
              </a:ext>
            </a:extLst>
          </p:cNvPr>
          <p:cNvSpPr/>
          <p:nvPr/>
        </p:nvSpPr>
        <p:spPr>
          <a:xfrm>
            <a:off x="593433" y="3360951"/>
            <a:ext cx="11281067" cy="339038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86D63C-7745-53EF-30E2-326F596BFAAC}"/>
              </a:ext>
            </a:extLst>
          </p:cNvPr>
          <p:cNvSpPr txBox="1"/>
          <p:nvPr/>
        </p:nvSpPr>
        <p:spPr>
          <a:xfrm>
            <a:off x="8588060" y="3484248"/>
            <a:ext cx="2822889" cy="420266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置信度计算公式</a:t>
            </a:r>
            <a:endParaRPr lang="zh-CN" altLang="en-US" b="0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43BE3-552B-7CD8-29F3-FC714CFA7BDA}"/>
              </a:ext>
            </a:extLst>
          </p:cNvPr>
          <p:cNvSpPr/>
          <p:nvPr/>
        </p:nvSpPr>
        <p:spPr>
          <a:xfrm>
            <a:off x="7162800" y="1137812"/>
            <a:ext cx="4711700" cy="209708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C4C7D7-910D-9246-361A-9CCF3A816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1" y="3391025"/>
            <a:ext cx="1065063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16"/>
    </mc:Choice>
    <mc:Fallback xmlns="">
      <p:transition spd="slow" advTm="285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C7D3DF-E5C5-4534-A7BF-CEC7B810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7" y="393486"/>
            <a:ext cx="9291853" cy="6635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多光谱立体匹配模型构建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AB68362E-5D66-4503-B597-C7E0A335A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2670630"/>
            <a:ext cx="11358419" cy="1290227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r>
              <a:rPr kumimoji="1" lang="zh-CN" altLang="en-US" sz="2000" b="1" dirty="0"/>
              <a:t>拟解决方案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endParaRPr kumimoji="1"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4F9386-3B9E-4958-943B-CF256FE7A772}"/>
              </a:ext>
            </a:extLst>
          </p:cNvPr>
          <p:cNvSpPr txBox="1"/>
          <p:nvPr/>
        </p:nvSpPr>
        <p:spPr>
          <a:xfrm>
            <a:off x="796566" y="2987817"/>
            <a:ext cx="11134440" cy="1049952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基于特征空间的</a:t>
            </a:r>
            <a:r>
              <a:rPr lang="zh-CN" altLang="en-US" dirty="0">
                <a:solidFill>
                  <a:schemeClr val="accent2"/>
                </a:solidFill>
              </a:rPr>
              <a:t>特征度量一致性损失</a:t>
            </a:r>
            <a:r>
              <a:rPr lang="zh-CN" altLang="en-US" dirty="0"/>
              <a:t>，从多光谱输入中学习</a:t>
            </a:r>
            <a:r>
              <a:rPr lang="zh-CN" altLang="en-US" dirty="0">
                <a:solidFill>
                  <a:schemeClr val="accent2"/>
                </a:solidFill>
              </a:rPr>
              <a:t>一致性特征</a:t>
            </a:r>
            <a:endParaRPr lang="en-US" altLang="zh-CN" dirty="0"/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zh-CN" altLang="en-US" dirty="0">
                <a:solidFill>
                  <a:schemeClr val="accent2"/>
                </a:solidFill>
              </a:rPr>
              <a:t>特征插值的连续特征生成方法</a:t>
            </a:r>
            <a:r>
              <a:rPr lang="zh-CN" altLang="en-US" dirty="0"/>
              <a:t>，生成任意指定分辨率特征</a:t>
            </a:r>
            <a:endParaRPr lang="zh-CN" altLang="en-US" b="0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A85A754-52A7-4E76-9725-7C5436AB150B}"/>
              </a:ext>
            </a:extLst>
          </p:cNvPr>
          <p:cNvSpPr txBox="1">
            <a:spLocks/>
          </p:cNvSpPr>
          <p:nvPr/>
        </p:nvSpPr>
        <p:spPr>
          <a:xfrm>
            <a:off x="658813" y="1179713"/>
            <a:ext cx="11293475" cy="1360287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zh-CN" altLang="en-US" sz="2000" b="1" dirty="0"/>
              <a:t>关键问题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D07C50-E306-44B0-8505-D18BBCB21CEE}"/>
              </a:ext>
            </a:extLst>
          </p:cNvPr>
          <p:cNvSpPr txBox="1"/>
          <p:nvPr/>
        </p:nvSpPr>
        <p:spPr>
          <a:xfrm>
            <a:off x="817848" y="1665078"/>
            <a:ext cx="11134440" cy="1005552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多光谱立体对由于成像光波长不同，导致</a:t>
            </a:r>
            <a:r>
              <a:rPr lang="zh-CN" altLang="en-US" b="0" dirty="0">
                <a:solidFill>
                  <a:schemeClr val="accent2"/>
                </a:solidFill>
              </a:rPr>
              <a:t>外观差异大</a:t>
            </a:r>
            <a:r>
              <a:rPr lang="zh-CN" altLang="en-US" b="0" dirty="0"/>
              <a:t>，且图像</a:t>
            </a:r>
            <a:r>
              <a:rPr lang="zh-CN" altLang="en-US" b="0" dirty="0">
                <a:solidFill>
                  <a:schemeClr val="accent2"/>
                </a:solidFill>
              </a:rPr>
              <a:t>通道数不一致</a:t>
            </a:r>
            <a:endParaRPr lang="en-US" altLang="zh-CN" b="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多光谱传感器（如红外传感器）一般分辨率较低，导致多光谱立体对</a:t>
            </a:r>
            <a:r>
              <a:rPr lang="zh-CN" altLang="en-US" dirty="0">
                <a:solidFill>
                  <a:schemeClr val="accent2"/>
                </a:solidFill>
              </a:rPr>
              <a:t>分辨率不一致</a:t>
            </a:r>
            <a:endParaRPr lang="zh-CN" altLang="en-US" b="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8CF98-922D-4FB5-B431-AC08167D09E3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6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E5A1E1-4AA5-C70F-2720-9CE3FDB5CE1D}"/>
              </a:ext>
            </a:extLst>
          </p:cNvPr>
          <p:cNvGrpSpPr/>
          <p:nvPr/>
        </p:nvGrpSpPr>
        <p:grpSpPr>
          <a:xfrm>
            <a:off x="658813" y="4048866"/>
            <a:ext cx="11060299" cy="2743569"/>
            <a:chOff x="658813" y="4048866"/>
            <a:chExt cx="11060299" cy="274356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493873-4AB3-21BC-46F3-5D89F9E57CB1}"/>
                </a:ext>
              </a:extLst>
            </p:cNvPr>
            <p:cNvSpPr/>
            <p:nvPr/>
          </p:nvSpPr>
          <p:spPr>
            <a:xfrm>
              <a:off x="658813" y="4048866"/>
              <a:ext cx="11060299" cy="274356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C525D9C-0886-15F3-4B21-AA88C1F4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66" y="4091487"/>
              <a:ext cx="10799732" cy="2700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6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2"/>
    </mc:Choice>
    <mc:Fallback xmlns="">
      <p:transition spd="slow" advTm="541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9306368" cy="6635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多光谱立体匹配模型构建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5EFCD03B-1B7D-40B0-8B50-894B4677B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1154979"/>
            <a:ext cx="11293475" cy="539350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r>
              <a:rPr kumimoji="1" lang="zh-CN" altLang="en-US" sz="2000" b="1" dirty="0"/>
              <a:t>多光谱立体匹配模型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endParaRPr kumimoji="1"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6C726E-0BFD-4466-8D5A-590FC3EAC44D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7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01185B1-9EEE-3A16-5EEC-DE199306F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957828"/>
            <a:ext cx="11767594" cy="59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7"/>
    </mc:Choice>
    <mc:Fallback xmlns="">
      <p:transition spd="slow" advTm="111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EFFEC3CC-33F6-4669-A83A-0CCF22718593}"/>
              </a:ext>
            </a:extLst>
          </p:cNvPr>
          <p:cNvSpPr txBox="1">
            <a:spLocks/>
          </p:cNvSpPr>
          <p:nvPr/>
        </p:nvSpPr>
        <p:spPr>
          <a:xfrm>
            <a:off x="589956" y="1210641"/>
            <a:ext cx="11358419" cy="2641269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zh-CN" altLang="en-US" sz="2000" b="1" dirty="0"/>
              <a:t>贡献点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BA92ED-0430-49E8-A79A-26DDCE2777D1}"/>
              </a:ext>
            </a:extLst>
          </p:cNvPr>
          <p:cNvSpPr txBox="1"/>
          <p:nvPr/>
        </p:nvSpPr>
        <p:spPr>
          <a:xfrm>
            <a:off x="851323" y="1899940"/>
            <a:ext cx="11188769" cy="184910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</a:rPr>
              <a:t>设计一种新型硬件系统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</a:rPr>
              <a:t>提出</a:t>
            </a:r>
            <a:r>
              <a:rPr lang="zh-CN" altLang="en-US" b="0" dirty="0">
                <a:solidFill>
                  <a:schemeClr val="accent2"/>
                </a:solidFill>
              </a:rPr>
              <a:t>基于视差分布一致性的伪标签生成</a:t>
            </a:r>
            <a:r>
              <a:rPr lang="zh-CN" altLang="en-US" dirty="0"/>
              <a:t>方法，获取可靠的伪标签用于训练，解决数据集问题</a:t>
            </a:r>
            <a:endParaRPr lang="en-US" altLang="zh-CN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</a:rPr>
              <a:t>提出一种</a:t>
            </a:r>
            <a:r>
              <a:rPr lang="zh-CN" altLang="en-US" b="0" dirty="0">
                <a:solidFill>
                  <a:schemeClr val="accent2"/>
                </a:solidFill>
              </a:rPr>
              <a:t>基于特征空间的特征度量一致性损失</a:t>
            </a:r>
            <a:r>
              <a:rPr lang="zh-CN" altLang="en-US" b="0" dirty="0"/>
              <a:t>，在特征空间解决光谱差异问题</a:t>
            </a:r>
            <a:endParaRPr lang="en-US" altLang="zh-CN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提出一种</a:t>
            </a:r>
            <a:r>
              <a:rPr lang="zh-CN" altLang="en-US" dirty="0">
                <a:solidFill>
                  <a:schemeClr val="accent2"/>
                </a:solidFill>
              </a:rPr>
              <a:t>基于特征插值的连续特征生成方法</a:t>
            </a:r>
            <a:r>
              <a:rPr lang="zh-CN" altLang="en-US" dirty="0"/>
              <a:t>生成任意指定分辨率特征，解决分辨率差异问题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FB67FF-5D22-4275-9FD4-8A610F0233B6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8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2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"/>
    </mc:Choice>
    <mc:Fallback xmlns="">
      <p:transition spd="slow" advTm="9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8F8996-0B84-462C-932A-44A15813F0F9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9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50383B5A-FB70-F1BB-E61F-A58F4AD10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1160463"/>
            <a:ext cx="11293475" cy="1665287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en-US" altLang="zh-CN" sz="2000" b="1" dirty="0">
                <a:latin typeface="+mn-ea"/>
              </a:rPr>
              <a:t>1.</a:t>
            </a:r>
            <a:r>
              <a:rPr kumimoji="1" lang="zh-CN" altLang="en-US" sz="2000" b="1" dirty="0">
                <a:latin typeface="+mn-ea"/>
              </a:rPr>
              <a:t>系统标定与数据采集</a:t>
            </a:r>
            <a:endParaRPr kumimoji="1" lang="en-US" altLang="zh-CN" sz="2000" b="1" dirty="0">
              <a:latin typeface="+mn-ea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sz="1800" dirty="0">
                <a:latin typeface="+mn-ea"/>
              </a:rPr>
              <a:t>多光谱硬件系统以</a:t>
            </a:r>
            <a:r>
              <a:rPr lang="en-US" altLang="zh-CN" sz="1800" dirty="0">
                <a:latin typeface="+mn-ea"/>
              </a:rPr>
              <a:t>RGB</a:t>
            </a:r>
            <a:r>
              <a:rPr lang="zh-CN" altLang="en-US" sz="1800" dirty="0">
                <a:latin typeface="+mn-ea"/>
              </a:rPr>
              <a:t>左相机</a:t>
            </a:r>
            <a:r>
              <a:rPr lang="en-US" altLang="zh-CN" sz="1800" dirty="0">
                <a:latin typeface="+mn-ea"/>
              </a:rPr>
              <a:t>Cam3</a:t>
            </a:r>
            <a:r>
              <a:rPr lang="zh-CN" altLang="en-US" sz="1800" dirty="0">
                <a:latin typeface="+mn-ea"/>
              </a:rPr>
              <a:t>为主相机，利用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</a:rPr>
              <a:t>张正友标定法</a:t>
            </a:r>
            <a:r>
              <a:rPr lang="zh-CN" altLang="en-US" sz="1800" dirty="0">
                <a:latin typeface="+mn-ea"/>
              </a:rPr>
              <a:t>获得相机参数</a:t>
            </a:r>
            <a:endParaRPr lang="en-US" altLang="zh-CN" sz="1800" dirty="0">
              <a:latin typeface="+mn-ea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zh-CN" altLang="en-US" sz="1800" dirty="0">
                <a:latin typeface="+mn-ea"/>
              </a:rPr>
              <a:t>采集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室内</a:t>
            </a:r>
            <a:r>
              <a:rPr kumimoji="1" lang="zh-CN" altLang="en-US" sz="1800" dirty="0">
                <a:latin typeface="+mn-ea"/>
              </a:rPr>
              <a:t>场景图像，并利用标定参数进行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立体校正</a:t>
            </a:r>
            <a:r>
              <a:rPr kumimoji="1" lang="zh-CN" altLang="en-US" sz="1800" dirty="0">
                <a:latin typeface="+mn-ea"/>
              </a:rPr>
              <a:t>，获得标准立体对</a:t>
            </a:r>
            <a:endParaRPr kumimoji="1" lang="en-US" altLang="zh-CN" sz="1800" dirty="0">
              <a:latin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CFA6D5-0946-FD9D-4412-200B267A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4" y="2929151"/>
            <a:ext cx="7329486" cy="3275093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1AD9E90-71EA-1856-108E-04C77FDF79A4}"/>
              </a:ext>
            </a:extLst>
          </p:cNvPr>
          <p:cNvCxnSpPr/>
          <p:nvPr/>
        </p:nvCxnSpPr>
        <p:spPr>
          <a:xfrm>
            <a:off x="8166100" y="2990850"/>
            <a:ext cx="0" cy="340698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FC221A26-0448-EFAF-00BF-907312382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00" y="3428999"/>
            <a:ext cx="3295170" cy="280669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8FF20C4-75CE-22EB-D612-E0F11851E1F4}"/>
              </a:ext>
            </a:extLst>
          </p:cNvPr>
          <p:cNvSpPr txBox="1"/>
          <p:nvPr/>
        </p:nvSpPr>
        <p:spPr>
          <a:xfrm>
            <a:off x="8597900" y="2987882"/>
            <a:ext cx="3295168" cy="364918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RGB              NIR             RGB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73851D-8123-1EDB-EE5E-11BD5A0B29CF}"/>
              </a:ext>
            </a:extLst>
          </p:cNvPr>
          <p:cNvSpPr txBox="1"/>
          <p:nvPr/>
        </p:nvSpPr>
        <p:spPr>
          <a:xfrm>
            <a:off x="2853804" y="6334552"/>
            <a:ext cx="1574797" cy="40144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lnSpcReduction="10000"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硬件系统标定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B4CE4E-E3C4-DEF6-4A17-573076141E3A}"/>
              </a:ext>
            </a:extLst>
          </p:cNvPr>
          <p:cNvSpPr txBox="1"/>
          <p:nvPr/>
        </p:nvSpPr>
        <p:spPr>
          <a:xfrm>
            <a:off x="9729426" y="6334552"/>
            <a:ext cx="1032115" cy="40144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lnSpcReduction="10000"/>
          </a:bodyPr>
          <a:lstStyle/>
          <a:p>
            <a:pPr algn="l">
              <a:lnSpc>
                <a:spcPct val="1250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室内场景</a:t>
            </a:r>
          </a:p>
        </p:txBody>
      </p:sp>
    </p:spTree>
    <p:extLst>
      <p:ext uri="{BB962C8B-B14F-4D97-AF65-F5344CB8AC3E}">
        <p14:creationId xmlns:p14="http://schemas.microsoft.com/office/powerpoint/2010/main" val="164005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0726A8-DC77-429C-9E1A-9EC9113D1BCC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10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42717-FCC9-F63B-9BBE-53EA761E3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1160464"/>
            <a:ext cx="11247437" cy="460171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en-US" altLang="zh-CN" sz="2000" b="1" dirty="0">
                <a:latin typeface="+mn-ea"/>
              </a:rPr>
              <a:t>2.</a:t>
            </a:r>
            <a:r>
              <a:rPr kumimoji="1" lang="zh-CN" altLang="en-US" sz="2000" b="1" dirty="0">
                <a:latin typeface="+mn-ea"/>
              </a:rPr>
              <a:t>数据集构建实验结果：</a:t>
            </a:r>
            <a:endParaRPr kumimoji="1" lang="en-US" altLang="zh-CN" sz="20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C095A5-0134-A7EC-52D4-674198730CDC}"/>
              </a:ext>
            </a:extLst>
          </p:cNvPr>
          <p:cNvSpPr txBox="1"/>
          <p:nvPr/>
        </p:nvSpPr>
        <p:spPr>
          <a:xfrm>
            <a:off x="2082349" y="3588044"/>
            <a:ext cx="900626" cy="42864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/>
              <a:t>超</a:t>
            </a:r>
            <a:r>
              <a:rPr lang="zh-CN" altLang="en-US" b="0" dirty="0">
                <a:solidFill>
                  <a:schemeClr val="tx1"/>
                </a:solidFill>
              </a:rPr>
              <a:t>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38BDB-8653-8C7A-E3DB-89BE51A2B577}"/>
              </a:ext>
            </a:extLst>
          </p:cNvPr>
          <p:cNvSpPr txBox="1"/>
          <p:nvPr/>
        </p:nvSpPr>
        <p:spPr>
          <a:xfrm>
            <a:off x="5482193" y="1635460"/>
            <a:ext cx="2422301" cy="43887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dirty="0"/>
              <a:t>RGB-RGB</a:t>
            </a:r>
            <a:r>
              <a:rPr lang="zh-CN" altLang="en-US" dirty="0"/>
              <a:t>伪标签</a:t>
            </a:r>
            <a:r>
              <a:rPr lang="zh-CN" altLang="en-US" b="0" dirty="0">
                <a:solidFill>
                  <a:schemeClr val="tx1"/>
                </a:solidFill>
              </a:rPr>
              <a:t>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C3DE44BE-7EF9-D9C8-829F-8E14311BE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939637"/>
                  </p:ext>
                </p:extLst>
              </p:nvPr>
            </p:nvGraphicFramePr>
            <p:xfrm>
              <a:off x="767323" y="3995907"/>
              <a:ext cx="3227294" cy="2582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594">
                      <a:extLst>
                        <a:ext uri="{9D8B030D-6E8A-4147-A177-3AD203B41FA5}">
                          <a16:colId xmlns:a16="http://schemas.microsoft.com/office/drawing/2014/main" val="2512354924"/>
                        </a:ext>
                      </a:extLst>
                    </a:gridCol>
                    <a:gridCol w="1353252">
                      <a:extLst>
                        <a:ext uri="{9D8B030D-6E8A-4147-A177-3AD203B41FA5}">
                          <a16:colId xmlns:a16="http://schemas.microsoft.com/office/drawing/2014/main" val="4263472098"/>
                        </a:ext>
                      </a:extLst>
                    </a:gridCol>
                    <a:gridCol w="818448">
                      <a:extLst>
                        <a:ext uri="{9D8B030D-6E8A-4147-A177-3AD203B41FA5}">
                          <a16:colId xmlns:a16="http://schemas.microsoft.com/office/drawing/2014/main" val="86681349"/>
                        </a:ext>
                      </a:extLst>
                    </a:gridCol>
                  </a:tblGrid>
                  <a:tr h="3584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模块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参数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值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642796"/>
                      </a:ext>
                    </a:extLst>
                  </a:tr>
                  <a:tr h="358465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视差值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5131586"/>
                      </a:ext>
                    </a:extLst>
                  </a:tr>
                  <a:tr h="35846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64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239702"/>
                      </a:ext>
                    </a:extLst>
                  </a:tr>
                  <a:tr h="358465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4600279"/>
                      </a:ext>
                    </a:extLst>
                  </a:tr>
                  <a:tr h="35846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691337"/>
                      </a:ext>
                    </a:extLst>
                  </a:tr>
                  <a:tr h="380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视差梯度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0098545"/>
                      </a:ext>
                    </a:extLst>
                  </a:tr>
                  <a:tr h="3584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重投影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622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C3DE44BE-7EF9-D9C8-829F-8E14311BE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939637"/>
                  </p:ext>
                </p:extLst>
              </p:nvPr>
            </p:nvGraphicFramePr>
            <p:xfrm>
              <a:off x="767323" y="3995907"/>
              <a:ext cx="3227294" cy="2582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594">
                      <a:extLst>
                        <a:ext uri="{9D8B030D-6E8A-4147-A177-3AD203B41FA5}">
                          <a16:colId xmlns:a16="http://schemas.microsoft.com/office/drawing/2014/main" val="2512354924"/>
                        </a:ext>
                      </a:extLst>
                    </a:gridCol>
                    <a:gridCol w="1353252">
                      <a:extLst>
                        <a:ext uri="{9D8B030D-6E8A-4147-A177-3AD203B41FA5}">
                          <a16:colId xmlns:a16="http://schemas.microsoft.com/office/drawing/2014/main" val="4263472098"/>
                        </a:ext>
                      </a:extLst>
                    </a:gridCol>
                    <a:gridCol w="818448">
                      <a:extLst>
                        <a:ext uri="{9D8B030D-6E8A-4147-A177-3AD203B41FA5}">
                          <a16:colId xmlns:a16="http://schemas.microsoft.com/office/drawing/2014/main" val="866813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模块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参数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ysClr val="windowText" lastClr="000000"/>
                              </a:solidFill>
                            </a:rPr>
                            <a:t>值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642796"/>
                      </a:ext>
                    </a:extLst>
                  </a:tr>
                  <a:tr h="36576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视差值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108333" r="-61712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513158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204918" r="-6171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64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23970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310000" r="-61712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460027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410000" r="-61712" b="-2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691337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视差梯度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478125" r="-61712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0.5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009854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ysClr val="windowText" lastClr="000000"/>
                              </a:solidFill>
                            </a:rPr>
                            <a:t>重投影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29" t="-616667" r="-6171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ysClr val="windowText" lastClr="00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66220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4B62535A-B310-69C0-C351-4AD3305A9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40" y="2050556"/>
            <a:ext cx="4508269" cy="4516226"/>
          </a:xfrm>
          <a:prstGeom prst="rect">
            <a:avLst/>
          </a:prstGeom>
        </p:spPr>
      </p:pic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2B419C59-7657-7811-507E-E0CB01DC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93325"/>
              </p:ext>
            </p:extLst>
          </p:nvPr>
        </p:nvGraphicFramePr>
        <p:xfrm>
          <a:off x="793316" y="2074333"/>
          <a:ext cx="3227294" cy="1477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94">
                  <a:extLst>
                    <a:ext uri="{9D8B030D-6E8A-4147-A177-3AD203B41FA5}">
                      <a16:colId xmlns:a16="http://schemas.microsoft.com/office/drawing/2014/main" val="2512354924"/>
                    </a:ext>
                  </a:extLst>
                </a:gridCol>
                <a:gridCol w="1353252">
                  <a:extLst>
                    <a:ext uri="{9D8B030D-6E8A-4147-A177-3AD203B41FA5}">
                      <a16:colId xmlns:a16="http://schemas.microsoft.com/office/drawing/2014/main" val="4263472098"/>
                    </a:ext>
                  </a:extLst>
                </a:gridCol>
                <a:gridCol w="818448">
                  <a:extLst>
                    <a:ext uri="{9D8B030D-6E8A-4147-A177-3AD203B41FA5}">
                      <a16:colId xmlns:a16="http://schemas.microsoft.com/office/drawing/2014/main" val="86681349"/>
                    </a:ext>
                  </a:extLst>
                </a:gridCol>
              </a:tblGrid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名称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数量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标签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642796"/>
                  </a:ext>
                </a:extLst>
              </a:tr>
              <a:tr h="380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训练集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10000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伪标签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8545"/>
                  </a:ext>
                </a:extLst>
              </a:tr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测试集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1920</a:t>
                      </a:r>
                      <a:endParaRPr lang="zh-CN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真值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622097"/>
                  </a:ext>
                </a:extLst>
              </a:tr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验证集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ysClr val="windowText" lastClr="000000"/>
                          </a:solidFill>
                        </a:rPr>
                        <a:t>真值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238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CA8786D-2070-D680-4A04-89636A1358D6}"/>
              </a:ext>
            </a:extLst>
          </p:cNvPr>
          <p:cNvSpPr txBox="1"/>
          <p:nvPr/>
        </p:nvSpPr>
        <p:spPr>
          <a:xfrm>
            <a:off x="2082349" y="1633163"/>
            <a:ext cx="900626" cy="42864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数据集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78DF27-1477-1346-AC76-0C7C834CEB8E}"/>
              </a:ext>
            </a:extLst>
          </p:cNvPr>
          <p:cNvSpPr txBox="1"/>
          <p:nvPr/>
        </p:nvSpPr>
        <p:spPr>
          <a:xfrm>
            <a:off x="9921671" y="1635460"/>
            <a:ext cx="2422301" cy="43887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伪标签验证</a:t>
            </a:r>
            <a:r>
              <a:rPr lang="zh-CN" altLang="en-US" b="0" dirty="0">
                <a:solidFill>
                  <a:schemeClr val="tx1"/>
                </a:solidFill>
              </a:rPr>
              <a:t>结果</a:t>
            </a:r>
          </a:p>
        </p:txBody>
      </p:sp>
      <p:graphicFrame>
        <p:nvGraphicFramePr>
          <p:cNvPr id="12" name="表格 9">
            <a:extLst>
              <a:ext uri="{FF2B5EF4-FFF2-40B4-BE49-F238E27FC236}">
                <a16:creationId xmlns:a16="http://schemas.microsoft.com/office/drawing/2014/main" id="{46973E2A-5015-9D86-2EAC-B5E6BB908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364088"/>
              </p:ext>
            </p:extLst>
          </p:nvPr>
        </p:nvGraphicFramePr>
        <p:xfrm>
          <a:off x="8877142" y="2974818"/>
          <a:ext cx="3129327" cy="184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320">
                  <a:extLst>
                    <a:ext uri="{9D8B030D-6E8A-4147-A177-3AD203B41FA5}">
                      <a16:colId xmlns:a16="http://schemas.microsoft.com/office/drawing/2014/main" val="2512354924"/>
                    </a:ext>
                  </a:extLst>
                </a:gridCol>
                <a:gridCol w="1758007">
                  <a:extLst>
                    <a:ext uri="{9D8B030D-6E8A-4147-A177-3AD203B41FA5}">
                      <a16:colId xmlns:a16="http://schemas.microsoft.com/office/drawing/2014/main" val="4263472098"/>
                    </a:ext>
                  </a:extLst>
                </a:gridCol>
              </a:tblGrid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方法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误差（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D-AEPE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642796"/>
                  </a:ext>
                </a:extLst>
              </a:tr>
              <a:tr h="3803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</a:rPr>
                        <a:t>SGM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1.55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98545"/>
                  </a:ext>
                </a:extLst>
              </a:tr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solidFill>
                            <a:sysClr val="windowText" lastClr="000000"/>
                          </a:solidFill>
                        </a:rPr>
                        <a:t>PSMNet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ysClr val="windowText" lastClr="000000"/>
                          </a:solidFill>
                        </a:rPr>
                        <a:t>0.98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622097"/>
                  </a:ext>
                </a:extLst>
              </a:tr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solidFill>
                            <a:sysClr val="windowText" lastClr="000000"/>
                          </a:solidFill>
                        </a:rPr>
                        <a:t>IGEVStereo</a:t>
                      </a:r>
                      <a:endParaRPr lang="zh-CN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0.45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149875"/>
                  </a:ext>
                </a:extLst>
              </a:tr>
              <a:tr h="3584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solidFill>
                            <a:schemeClr val="accent2"/>
                          </a:solidFill>
                        </a:rPr>
                        <a:t>CREStereo</a:t>
                      </a:r>
                      <a:endParaRPr lang="zh-CN" alt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0.29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238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9459496-F548-95E0-5112-2FA13A37E87D}"/>
              </a:ext>
            </a:extLst>
          </p:cNvPr>
          <p:cNvSpPr txBox="1"/>
          <p:nvPr/>
        </p:nvSpPr>
        <p:spPr>
          <a:xfrm>
            <a:off x="8877142" y="4923007"/>
            <a:ext cx="3129327" cy="75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800" b="0" dirty="0">
                <a:solidFill>
                  <a:schemeClr val="tx1"/>
                </a:solidFill>
              </a:rPr>
              <a:t>D-AEPE</a:t>
            </a:r>
            <a:r>
              <a:rPr lang="zh-CN" altLang="en-US" sz="1800" b="0" dirty="0">
                <a:solidFill>
                  <a:schemeClr val="tx1"/>
                </a:solidFill>
              </a:rPr>
              <a:t>：视差平均终点误差，单位</a:t>
            </a:r>
            <a:r>
              <a:rPr lang="en-US" altLang="zh-CN" sz="1800" b="0" dirty="0">
                <a:solidFill>
                  <a:schemeClr val="tx1"/>
                </a:solidFill>
              </a:rPr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96660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C7D3DF-E5C5-4534-A7BF-CEC7B810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7" y="393486"/>
            <a:ext cx="9291853" cy="6635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实验结果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A85A754-52A7-4E76-9725-7C5436AB150B}"/>
              </a:ext>
            </a:extLst>
          </p:cNvPr>
          <p:cNvSpPr txBox="1">
            <a:spLocks/>
          </p:cNvSpPr>
          <p:nvPr/>
        </p:nvSpPr>
        <p:spPr>
          <a:xfrm>
            <a:off x="658813" y="1179713"/>
            <a:ext cx="11293475" cy="460171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多光谱立体匹配实验结果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8CF98-922D-4FB5-B431-AC08167D09E3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11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2F3FC1-B572-3484-9E34-7DB045DAD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7" y="2367715"/>
            <a:ext cx="10944745" cy="383076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3BA9A47-9CBD-5DAD-A12B-23A3AD546DFF}"/>
              </a:ext>
            </a:extLst>
          </p:cNvPr>
          <p:cNvCxnSpPr/>
          <p:nvPr/>
        </p:nvCxnSpPr>
        <p:spPr>
          <a:xfrm>
            <a:off x="4664498" y="1794045"/>
            <a:ext cx="0" cy="48543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D00122D-0B35-36A0-5FD4-8DCD580F2CED}"/>
              </a:ext>
            </a:extLst>
          </p:cNvPr>
          <p:cNvSpPr txBox="1"/>
          <p:nvPr/>
        </p:nvSpPr>
        <p:spPr>
          <a:xfrm>
            <a:off x="2143175" y="1839237"/>
            <a:ext cx="1768287" cy="48975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dirty="0"/>
              <a:t>可视化</a:t>
            </a:r>
            <a:r>
              <a:rPr lang="zh-CN" altLang="en-US" sz="2000" b="0" dirty="0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37779F-F11A-3711-8448-AAB880A56DA7}"/>
              </a:ext>
            </a:extLst>
          </p:cNvPr>
          <p:cNvSpPr txBox="1"/>
          <p:nvPr/>
        </p:nvSpPr>
        <p:spPr>
          <a:xfrm>
            <a:off x="8396057" y="1839237"/>
            <a:ext cx="1633817" cy="48975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dirty="0"/>
              <a:t>对比</a:t>
            </a:r>
            <a:r>
              <a:rPr lang="zh-CN" altLang="en-US" sz="2000" b="0" dirty="0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273E3F-4721-47A9-1F5C-FEC79F743361}"/>
              </a:ext>
            </a:extLst>
          </p:cNvPr>
          <p:cNvSpPr txBox="1"/>
          <p:nvPr/>
        </p:nvSpPr>
        <p:spPr>
          <a:xfrm>
            <a:off x="127747" y="2682689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RGB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B5C04-45F8-6C98-CBEE-871DC3B485C6}"/>
              </a:ext>
            </a:extLst>
          </p:cNvPr>
          <p:cNvSpPr txBox="1"/>
          <p:nvPr/>
        </p:nvSpPr>
        <p:spPr>
          <a:xfrm>
            <a:off x="127747" y="3649063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NIR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F40941-B657-7016-6394-8DC1DA5B428D}"/>
              </a:ext>
            </a:extLst>
          </p:cNvPr>
          <p:cNvSpPr txBox="1"/>
          <p:nvPr/>
        </p:nvSpPr>
        <p:spPr>
          <a:xfrm>
            <a:off x="127747" y="4592527"/>
            <a:ext cx="1008529" cy="46017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disparity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B0A47-14FC-4F84-49EA-CA24F9C925AD}"/>
              </a:ext>
            </a:extLst>
          </p:cNvPr>
          <p:cNvSpPr txBox="1"/>
          <p:nvPr/>
        </p:nvSpPr>
        <p:spPr>
          <a:xfrm>
            <a:off x="127747" y="5544955"/>
            <a:ext cx="1008529" cy="46017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b="0" dirty="0">
                <a:solidFill>
                  <a:schemeClr val="tx1"/>
                </a:solidFill>
              </a:rPr>
              <a:t>P-label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14C8EE5-EC80-C29F-1A7F-764E559CA57A}"/>
              </a:ext>
            </a:extLst>
          </p:cNvPr>
          <p:cNvSpPr txBox="1"/>
          <p:nvPr/>
        </p:nvSpPr>
        <p:spPr>
          <a:xfrm>
            <a:off x="5122667" y="3288117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RGB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7A125D-3F0A-A253-E615-8C6ABF773E0D}"/>
              </a:ext>
            </a:extLst>
          </p:cNvPr>
          <p:cNvSpPr txBox="1"/>
          <p:nvPr/>
        </p:nvSpPr>
        <p:spPr>
          <a:xfrm>
            <a:off x="6378388" y="3288117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NIR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2ABA02-74D0-F688-58A7-2A6E636ADC67}"/>
              </a:ext>
            </a:extLst>
          </p:cNvPr>
          <p:cNvSpPr txBox="1"/>
          <p:nvPr/>
        </p:nvSpPr>
        <p:spPr>
          <a:xfrm>
            <a:off x="7606736" y="3288117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PSM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21CA9F-A8B4-0B10-3188-1FCED34E0A57}"/>
              </a:ext>
            </a:extLst>
          </p:cNvPr>
          <p:cNvSpPr txBox="1"/>
          <p:nvPr/>
        </p:nvSpPr>
        <p:spPr>
          <a:xfrm>
            <a:off x="8765374" y="3288117"/>
            <a:ext cx="640844" cy="360946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b="0" dirty="0">
                <a:solidFill>
                  <a:schemeClr val="tx1"/>
                </a:solidFill>
              </a:rPr>
              <a:t>DMC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CB2B8B-DC09-CCAF-3D0B-404A0A63A05F}"/>
              </a:ext>
            </a:extLst>
          </p:cNvPr>
          <p:cNvSpPr txBox="1"/>
          <p:nvPr/>
        </p:nvSpPr>
        <p:spPr>
          <a:xfrm>
            <a:off x="9863601" y="3288117"/>
            <a:ext cx="589736" cy="369794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2800" dirty="0"/>
              <a:t>Ours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046CF5-7374-DDCD-62B2-53B239DEF46B}"/>
              </a:ext>
            </a:extLst>
          </p:cNvPr>
          <p:cNvSpPr txBox="1"/>
          <p:nvPr/>
        </p:nvSpPr>
        <p:spPr>
          <a:xfrm>
            <a:off x="10995176" y="3258237"/>
            <a:ext cx="849386" cy="420705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b="0" dirty="0">
                <a:solidFill>
                  <a:schemeClr val="tx1"/>
                </a:solidFill>
              </a:rPr>
              <a:t>P-label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graphicFrame>
        <p:nvGraphicFramePr>
          <p:cNvPr id="31" name="表格 31">
            <a:extLst>
              <a:ext uri="{FF2B5EF4-FFF2-40B4-BE49-F238E27FC236}">
                <a16:creationId xmlns:a16="http://schemas.microsoft.com/office/drawing/2014/main" id="{164536DC-0920-99D1-90F2-2F53BE43E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96237"/>
              </p:ext>
            </p:extLst>
          </p:nvPr>
        </p:nvGraphicFramePr>
        <p:xfrm>
          <a:off x="4857598" y="3802864"/>
          <a:ext cx="7143030" cy="168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010">
                  <a:extLst>
                    <a:ext uri="{9D8B030D-6E8A-4147-A177-3AD203B41FA5}">
                      <a16:colId xmlns:a16="http://schemas.microsoft.com/office/drawing/2014/main" val="2257640748"/>
                    </a:ext>
                  </a:extLst>
                </a:gridCol>
                <a:gridCol w="2381010">
                  <a:extLst>
                    <a:ext uri="{9D8B030D-6E8A-4147-A177-3AD203B41FA5}">
                      <a16:colId xmlns:a16="http://schemas.microsoft.com/office/drawing/2014/main" val="2012178513"/>
                    </a:ext>
                  </a:extLst>
                </a:gridCol>
                <a:gridCol w="2381010">
                  <a:extLst>
                    <a:ext uri="{9D8B030D-6E8A-4147-A177-3AD203B41FA5}">
                      <a16:colId xmlns:a16="http://schemas.microsoft.com/office/drawing/2014/main" val="2602527974"/>
                    </a:ext>
                  </a:extLst>
                </a:gridCol>
              </a:tblGrid>
              <a:tr h="321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方法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D-AEPE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ADE(m)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965556"/>
                  </a:ext>
                </a:extLst>
              </a:tr>
              <a:tr h="439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PSM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1.451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0.103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68513"/>
                  </a:ext>
                </a:extLst>
              </a:tr>
              <a:tr h="439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DMC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1.945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0.116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88763"/>
                  </a:ext>
                </a:extLst>
              </a:tr>
              <a:tr h="439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2"/>
                          </a:solidFill>
                        </a:rPr>
                        <a:t>Ours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</a:rPr>
                        <a:t>0.731</a:t>
                      </a:r>
                      <a:endParaRPr lang="zh-CN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2"/>
                          </a:solidFill>
                        </a:rPr>
                        <a:t>0.057</a:t>
                      </a:r>
                      <a:endParaRPr lang="zh-CN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1818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2EB007C-BE4B-DED5-6A39-AB2B8C023705}"/>
              </a:ext>
            </a:extLst>
          </p:cNvPr>
          <p:cNvSpPr txBox="1"/>
          <p:nvPr/>
        </p:nvSpPr>
        <p:spPr>
          <a:xfrm>
            <a:off x="4857598" y="5482237"/>
            <a:ext cx="6195391" cy="919559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 b="0" dirty="0">
                <a:solidFill>
                  <a:schemeClr val="tx1"/>
                </a:solidFill>
              </a:rPr>
              <a:t>D-AEPE</a:t>
            </a:r>
            <a:r>
              <a:rPr lang="zh-CN" altLang="en-US" sz="2000" b="0" dirty="0">
                <a:solidFill>
                  <a:schemeClr val="tx1"/>
                </a:solidFill>
              </a:rPr>
              <a:t>：视差平均终点误差，单位</a:t>
            </a:r>
            <a:r>
              <a:rPr lang="en-US" altLang="zh-CN" sz="2000" b="0" dirty="0">
                <a:solidFill>
                  <a:schemeClr val="tx1"/>
                </a:solidFill>
              </a:rPr>
              <a:t>pixel</a:t>
            </a:r>
          </a:p>
          <a:p>
            <a:pPr algn="l">
              <a:lnSpc>
                <a:spcPct val="125000"/>
              </a:lnSpc>
            </a:pPr>
            <a:r>
              <a:rPr lang="en-US" altLang="zh-CN" sz="2000" dirty="0"/>
              <a:t>ADE</a:t>
            </a:r>
            <a:r>
              <a:rPr lang="zh-CN" altLang="en-US" sz="2000" dirty="0"/>
              <a:t>：绝对距离误差，单位</a:t>
            </a:r>
            <a:r>
              <a:rPr lang="en-US" altLang="zh-CN" sz="2000" dirty="0"/>
              <a:t>m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8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  <a:ea typeface="+mn-ea"/>
              </a:rPr>
              <a:t>研究成果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BF2BD4-C86C-42F0-8102-74437B829724}"/>
              </a:ext>
            </a:extLst>
          </p:cNvPr>
          <p:cNvGrpSpPr/>
          <p:nvPr/>
        </p:nvGrpSpPr>
        <p:grpSpPr>
          <a:xfrm>
            <a:off x="660227" y="1095761"/>
            <a:ext cx="11064240" cy="962494"/>
            <a:chOff x="606312" y="5008563"/>
            <a:chExt cx="11385193" cy="858660"/>
          </a:xfrm>
        </p:grpSpPr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B6DA7B12-6A13-4B82-A952-6C6616975EE1}"/>
                </a:ext>
              </a:extLst>
            </p:cNvPr>
            <p:cNvSpPr txBox="1">
              <a:spLocks/>
            </p:cNvSpPr>
            <p:nvPr/>
          </p:nvSpPr>
          <p:spPr>
            <a:xfrm>
              <a:off x="606312" y="5008563"/>
              <a:ext cx="11293475" cy="858660"/>
            </a:xfrm>
            <a:prstGeom prst="roundRect">
              <a:avLst/>
            </a:prstGeom>
            <a:solidFill>
              <a:srgbClr val="F0F0C2">
                <a:alpha val="14902"/>
              </a:srgb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lIns="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anose="020B0604020202020204" pitchFamily="34" charset="0"/>
                <a:buNone/>
              </a:pPr>
              <a:endParaRPr kumimoji="1" lang="en-US" altLang="zh-CN" sz="2000" dirty="0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DA6D74-F477-4155-A0AF-DB11D6F00CFA}"/>
                </a:ext>
              </a:extLst>
            </p:cNvPr>
            <p:cNvSpPr txBox="1"/>
            <p:nvPr/>
          </p:nvSpPr>
          <p:spPr>
            <a:xfrm>
              <a:off x="842495" y="5092333"/>
              <a:ext cx="11149010" cy="774890"/>
            </a:xfrm>
            <a:prstGeom prst="rect">
              <a:avLst/>
            </a:prstGeom>
          </p:spPr>
          <p:txBody>
            <a:bodyPr vert="horz" wrap="square" lIns="0" tIns="45720" rIns="91440" bIns="45720" rtlCol="0" anchor="t">
              <a:normAutofit/>
            </a:bodyPr>
            <a:lstStyle/>
            <a:p>
              <a:pPr marL="285750" indent="-28575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+mn-ea"/>
                </a:rPr>
                <a:t>期刊论文：</a:t>
              </a:r>
              <a:r>
                <a:rPr lang="en-US" altLang="zh-CN" dirty="0">
                  <a:latin typeface="+mn-ea"/>
                </a:rPr>
                <a:t>《</a:t>
              </a:r>
              <a:r>
                <a:rPr lang="zh-CN" altLang="en-US" dirty="0">
                  <a:latin typeface="+mn-ea"/>
                </a:rPr>
                <a:t>基于</a:t>
              </a:r>
              <a:r>
                <a:rPr lang="en-US" altLang="zh-CN" dirty="0">
                  <a:latin typeface="+mn-ea"/>
                </a:rPr>
                <a:t>RGB-D</a:t>
              </a:r>
              <a:r>
                <a:rPr lang="zh-CN" altLang="en-US" dirty="0">
                  <a:latin typeface="+mn-ea"/>
                </a:rPr>
                <a:t>图像序列的大场景三维重建方法研究</a:t>
              </a:r>
              <a:r>
                <a:rPr lang="en-US" altLang="zh-CN" dirty="0">
                  <a:latin typeface="+mn-ea"/>
                </a:rPr>
                <a:t>》</a:t>
              </a:r>
            </a:p>
            <a:p>
              <a:pPr marL="285750" indent="-28575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+mn-ea"/>
                </a:rPr>
                <a:t>软件著作权</a:t>
              </a:r>
              <a:r>
                <a:rPr lang="zh-CN" altLang="en-US" dirty="0">
                  <a:latin typeface="+mn-ea"/>
                </a:rPr>
                <a:t>：</a:t>
              </a:r>
              <a:r>
                <a:rPr lang="en-US" altLang="zh-CN" dirty="0"/>
                <a:t>《</a:t>
              </a:r>
              <a:r>
                <a:rPr lang="zh-CN" altLang="en-US" dirty="0">
                  <a:latin typeface="+mn-ea"/>
                </a:rPr>
                <a:t>多模态监控相机感知监控系统 </a:t>
              </a:r>
              <a:r>
                <a:rPr lang="en-US" altLang="zh-CN" dirty="0">
                  <a:latin typeface="+mn-ea"/>
                </a:rPr>
                <a:t>V1.0》, </a:t>
              </a:r>
              <a:r>
                <a:rPr lang="zh-CN" altLang="en-US" dirty="0">
                  <a:latin typeface="+mn-ea"/>
                </a:rPr>
                <a:t>登记号</a:t>
              </a:r>
              <a:r>
                <a:rPr lang="en-US" altLang="zh-CN" dirty="0">
                  <a:latin typeface="+mn-ea"/>
                </a:rPr>
                <a:t>, 2022SR0965725.</a:t>
              </a:r>
              <a:endParaRPr lang="en-US" altLang="zh-CN" b="0" dirty="0">
                <a:latin typeface="+mn-ea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C02FF5B-97A7-49B7-A2F3-E5CFC441F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6955"/>
            <a:ext cx="3298233" cy="46608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8C997B-1533-4669-B89E-FB562F34910E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12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432A70-04C0-F655-35A6-E0D5B0CE4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9" y="2111824"/>
            <a:ext cx="3371387" cy="45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C5960">
                        <a:lumMod val="60000"/>
                        <a:lumOff val="40000"/>
                      </a:srgbClr>
                    </a:gs>
                    <a:gs pos="100000">
                      <a:srgbClr val="FC5960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1" lang="zh-CN" altLang="en-US" sz="13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C5960">
                      <a:lumMod val="60000"/>
                      <a:lumOff val="40000"/>
                    </a:srgbClr>
                  </a:gs>
                  <a:gs pos="100000">
                    <a:srgbClr val="FC5960">
                      <a:lumMod val="20000"/>
                      <a:lumOff val="80000"/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2186609" y="2905743"/>
            <a:ext cx="7816131" cy="128557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dirty="0">
                <a:solidFill>
                  <a:srgbClr val="F30017"/>
                </a:solidFill>
                <a:latin typeface="Arial"/>
                <a:ea typeface="微软雅黑"/>
              </a:rPr>
              <a:t>存在的问题与改进方法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2464903" y="3836589"/>
            <a:ext cx="7084613" cy="7658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2500"/>
          </a:bodyPr>
          <a:lstStyle/>
          <a:p>
            <a:pPr lvl="0" algn="ctr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Existing Problems and Improvement Methods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68395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48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存在的问题与改进方法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8FD5E-FED3-4B21-8D86-912EC8FF297A}"/>
              </a:ext>
            </a:extLst>
          </p:cNvPr>
          <p:cNvSpPr txBox="1">
            <a:spLocks/>
          </p:cNvSpPr>
          <p:nvPr/>
        </p:nvSpPr>
        <p:spPr>
          <a:xfrm>
            <a:off x="658813" y="1179714"/>
            <a:ext cx="11293475" cy="2329968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zh-CN" altLang="en-US" sz="2000" b="1" dirty="0"/>
              <a:t>存在的问题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5EC383-AC52-45DC-ACCD-98B71FA32009}"/>
              </a:ext>
            </a:extLst>
          </p:cNvPr>
          <p:cNvSpPr txBox="1"/>
          <p:nvPr/>
        </p:nvSpPr>
        <p:spPr>
          <a:xfrm>
            <a:off x="817848" y="1776605"/>
            <a:ext cx="11134440" cy="1733077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伪标签生成质量可以进一步优化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不对称特征提取器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学习一致性特征</a:t>
            </a:r>
            <a:r>
              <a:rPr lang="zh-CN" altLang="en-US" dirty="0">
                <a:latin typeface="+mn-ea"/>
              </a:rPr>
              <a:t>的能力有进一步提升空间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视差结果有进一步提升空间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/>
              <a:t>实验不充分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EFFEC3CC-33F6-4669-A83A-0CCF22718593}"/>
              </a:ext>
            </a:extLst>
          </p:cNvPr>
          <p:cNvSpPr txBox="1">
            <a:spLocks/>
          </p:cNvSpPr>
          <p:nvPr/>
        </p:nvSpPr>
        <p:spPr>
          <a:xfrm>
            <a:off x="658812" y="3632335"/>
            <a:ext cx="11358419" cy="2605087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zh-CN" altLang="en-US" sz="2000" b="1" dirty="0"/>
              <a:t>拟解决方案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BA92ED-0430-49E8-A79A-26DDCE2777D1}"/>
              </a:ext>
            </a:extLst>
          </p:cNvPr>
          <p:cNvSpPr txBox="1"/>
          <p:nvPr/>
        </p:nvSpPr>
        <p:spPr>
          <a:xfrm>
            <a:off x="828462" y="4375612"/>
            <a:ext cx="11188769" cy="2022218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在系统层面</a:t>
            </a:r>
            <a:r>
              <a:rPr lang="zh-CN" altLang="en-US" dirty="0">
                <a:solidFill>
                  <a:srgbClr val="FF0000"/>
                </a:solidFill>
              </a:rPr>
              <a:t>减小标定和校正误差</a:t>
            </a:r>
            <a:r>
              <a:rPr lang="zh-CN" altLang="en-US" dirty="0"/>
              <a:t>，</a:t>
            </a:r>
            <a:r>
              <a:rPr lang="zh-CN" altLang="en-US" b="0" dirty="0">
                <a:solidFill>
                  <a:schemeClr val="tx1"/>
                </a:solidFill>
              </a:rPr>
              <a:t>尝试更多</a:t>
            </a:r>
            <a:r>
              <a:rPr lang="en-US" altLang="zh-CN" b="0" dirty="0">
                <a:solidFill>
                  <a:schemeClr val="tx1"/>
                </a:solidFill>
              </a:rPr>
              <a:t>RGB-RGB</a:t>
            </a:r>
            <a:r>
              <a:rPr lang="zh-CN" altLang="en-US" b="0" dirty="0">
                <a:solidFill>
                  <a:schemeClr val="tx1"/>
                </a:solidFill>
              </a:rPr>
              <a:t>立体匹配方法</a:t>
            </a:r>
            <a:r>
              <a:rPr lang="zh-CN" altLang="en-US" dirty="0"/>
              <a:t>，生成可靠伪标签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</a:rPr>
              <a:t>引入</a:t>
            </a:r>
            <a:r>
              <a:rPr lang="zh-CN" altLang="en-US" b="0" dirty="0">
                <a:solidFill>
                  <a:schemeClr val="accent2"/>
                </a:solidFill>
              </a:rPr>
              <a:t>注意力机制</a:t>
            </a:r>
            <a:r>
              <a:rPr lang="zh-CN" altLang="en-US" b="0" dirty="0">
                <a:solidFill>
                  <a:schemeClr val="tx1"/>
                </a:solidFill>
              </a:rPr>
              <a:t>，区分外观差异大和差异小的区域，提升特征提取器的表征能力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尝试使用</a:t>
            </a:r>
            <a:r>
              <a:rPr lang="zh-CN" altLang="en-US" dirty="0">
                <a:solidFill>
                  <a:srgbClr val="FF0000"/>
                </a:solidFill>
              </a:rPr>
              <a:t>迭代优化型</a:t>
            </a:r>
            <a:r>
              <a:rPr lang="zh-CN" altLang="en-US" dirty="0"/>
              <a:t>视差回归方式，引入门控循环单元（</a:t>
            </a:r>
            <a:r>
              <a:rPr lang="en-US" altLang="zh-CN" dirty="0"/>
              <a:t>GRU</a:t>
            </a:r>
            <a:r>
              <a:rPr lang="zh-CN" altLang="en-US" dirty="0"/>
              <a:t>）优化视差结果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进行消融实验，增加更多对比实验</a:t>
            </a:r>
            <a:endParaRPr lang="en-US" altLang="zh-CN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FB67FF-5D22-4275-9FD4-8A610F0233B6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13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613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74F5244-8A3F-44FE-AEFA-A136120E1B2D}"/>
              </a:ext>
            </a:extLst>
          </p:cNvPr>
          <p:cNvGrpSpPr/>
          <p:nvPr/>
        </p:nvGrpSpPr>
        <p:grpSpPr>
          <a:xfrm>
            <a:off x="5100655" y="851744"/>
            <a:ext cx="6334019" cy="5154512"/>
            <a:chOff x="5100655" y="301128"/>
            <a:chExt cx="6334019" cy="515451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8FAD46-57A0-46BE-AA8B-B421101B6777}"/>
                </a:ext>
              </a:extLst>
            </p:cNvPr>
            <p:cNvGrpSpPr/>
            <p:nvPr/>
          </p:nvGrpSpPr>
          <p:grpSpPr>
            <a:xfrm>
              <a:off x="5100655" y="301128"/>
              <a:ext cx="6334019" cy="749588"/>
              <a:chOff x="5197997" y="221367"/>
              <a:chExt cx="6334019" cy="74958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7792A1-AB06-D347-BC12-99FB3544F69F}"/>
                  </a:ext>
                </a:extLst>
              </p:cNvPr>
              <p:cNvSpPr txBox="1"/>
              <p:nvPr/>
            </p:nvSpPr>
            <p:spPr>
              <a:xfrm>
                <a:off x="5197997" y="355402"/>
                <a:ext cx="898003" cy="615553"/>
              </a:xfrm>
              <a:prstGeom prst="rect">
                <a:avLst/>
              </a:prstGeom>
              <a:noFill/>
            </p:spPr>
            <p:txBody>
              <a:bodyPr wrap="none" tIns="0" bIns="0" rtlCol="0" anchor="b" anchorCtr="0">
                <a:spAutoFit/>
              </a:bodyPr>
              <a:lstStyle/>
              <a:p>
                <a:r>
                  <a:rPr kumimoji="1" lang="en-US" altLang="zh-CN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01.</a:t>
                </a:r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文本占位符 27">
                <a:extLst>
                  <a:ext uri="{FF2B5EF4-FFF2-40B4-BE49-F238E27FC236}">
                    <a16:creationId xmlns:a16="http://schemas.microsoft.com/office/drawing/2014/main" id="{1D92E383-DF31-274F-9B68-44C96C45C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9291" y="221367"/>
                <a:ext cx="5292725" cy="708025"/>
              </a:xfrm>
              <a:prstGeom prst="rect">
                <a:avLst/>
              </a:prstGeom>
            </p:spPr>
            <p:txBody>
              <a:bodyPr lIns="0" rIns="0" bIns="0" anchor="b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600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研究背景概述</a:t>
                </a:r>
              </a:p>
            </p:txBody>
          </p: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37568274-F86A-F948-9E95-4F698C860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997" y="929392"/>
                <a:ext cx="6334019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3FFD19B-98D7-4F75-A6B0-F947FD844CC5}"/>
                </a:ext>
              </a:extLst>
            </p:cNvPr>
            <p:cNvGrpSpPr/>
            <p:nvPr/>
          </p:nvGrpSpPr>
          <p:grpSpPr>
            <a:xfrm>
              <a:off x="5100655" y="3604821"/>
              <a:ext cx="6334019" cy="749588"/>
              <a:chOff x="5197997" y="7590447"/>
              <a:chExt cx="6334019" cy="749588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91DE9D-CB10-0C44-B8C6-6EA7A3240AE8}"/>
                  </a:ext>
                </a:extLst>
              </p:cNvPr>
              <p:cNvSpPr txBox="1"/>
              <p:nvPr/>
            </p:nvSpPr>
            <p:spPr>
              <a:xfrm>
                <a:off x="5197997" y="7724482"/>
                <a:ext cx="898003" cy="615553"/>
              </a:xfrm>
              <a:prstGeom prst="rect">
                <a:avLst/>
              </a:prstGeom>
              <a:noFill/>
            </p:spPr>
            <p:txBody>
              <a:bodyPr wrap="none" tIns="0" bIns="0" rtlCol="0" anchor="b" anchorCtr="0">
                <a:spAutoFit/>
              </a:bodyPr>
              <a:lstStyle/>
              <a:p>
                <a:r>
                  <a:rPr kumimoji="1" lang="en-US" altLang="zh-CN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04.</a:t>
                </a:r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文本占位符 27">
                <a:extLst>
                  <a:ext uri="{FF2B5EF4-FFF2-40B4-BE49-F238E27FC236}">
                    <a16:creationId xmlns:a16="http://schemas.microsoft.com/office/drawing/2014/main" id="{46E7969E-B20C-514D-83E6-B475365270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9291" y="7590447"/>
                <a:ext cx="5292725" cy="708025"/>
              </a:xfrm>
              <a:prstGeom prst="rect">
                <a:avLst/>
              </a:prstGeom>
            </p:spPr>
            <p:txBody>
              <a:bodyPr lIns="0" rIns="0" bIns="0" anchor="b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600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存在的问题与改进方法</a:t>
                </a:r>
              </a:p>
            </p:txBody>
          </p: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C252FECA-4B70-AF4F-9399-72A0E1B94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997" y="8298472"/>
                <a:ext cx="6334019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F3B53EF-52E0-4FA3-BBA9-05C880B9439A}"/>
                </a:ext>
              </a:extLst>
            </p:cNvPr>
            <p:cNvGrpSpPr/>
            <p:nvPr/>
          </p:nvGrpSpPr>
          <p:grpSpPr>
            <a:xfrm>
              <a:off x="5100655" y="4706052"/>
              <a:ext cx="6334019" cy="749588"/>
              <a:chOff x="5197997" y="8878746"/>
              <a:chExt cx="6334019" cy="749588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A32A01-80D7-A048-90B6-0F2C48C31C57}"/>
                  </a:ext>
                </a:extLst>
              </p:cNvPr>
              <p:cNvSpPr txBox="1"/>
              <p:nvPr/>
            </p:nvSpPr>
            <p:spPr>
              <a:xfrm>
                <a:off x="5197997" y="9012781"/>
                <a:ext cx="898003" cy="615553"/>
              </a:xfrm>
              <a:prstGeom prst="rect">
                <a:avLst/>
              </a:prstGeom>
              <a:noFill/>
            </p:spPr>
            <p:txBody>
              <a:bodyPr wrap="none" tIns="0" bIns="0" rtlCol="0" anchor="b" anchorCtr="0">
                <a:spAutoFit/>
              </a:bodyPr>
              <a:lstStyle/>
              <a:p>
                <a:r>
                  <a:rPr kumimoji="1" lang="en-US" altLang="zh-CN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05.</a:t>
                </a:r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文本占位符 27">
                <a:extLst>
                  <a:ext uri="{FF2B5EF4-FFF2-40B4-BE49-F238E27FC236}">
                    <a16:creationId xmlns:a16="http://schemas.microsoft.com/office/drawing/2014/main" id="{4AAD2E0C-648B-6342-8D38-CDE59C6EC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9291" y="8878746"/>
                <a:ext cx="5292725" cy="708025"/>
              </a:xfrm>
              <a:prstGeom prst="rect">
                <a:avLst/>
              </a:prstGeom>
            </p:spPr>
            <p:txBody>
              <a:bodyPr lIns="0" rIns="0" bIns="0" anchor="b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600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后续研究计划与预期成果</a:t>
                </a:r>
              </a:p>
            </p:txBody>
          </p: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669AC68D-60CE-714C-A279-37635C21B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997" y="9586771"/>
                <a:ext cx="6334019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89E68E-2049-4249-8173-C95235EB4337}"/>
                </a:ext>
              </a:extLst>
            </p:cNvPr>
            <p:cNvGrpSpPr/>
            <p:nvPr/>
          </p:nvGrpSpPr>
          <p:grpSpPr>
            <a:xfrm>
              <a:off x="5100655" y="1402359"/>
              <a:ext cx="6334019" cy="749588"/>
              <a:chOff x="5197997" y="221367"/>
              <a:chExt cx="6334019" cy="749588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9EEFBE4-9E1E-41D0-859A-7ED8C10A0E87}"/>
                  </a:ext>
                </a:extLst>
              </p:cNvPr>
              <p:cNvSpPr txBox="1"/>
              <p:nvPr/>
            </p:nvSpPr>
            <p:spPr>
              <a:xfrm>
                <a:off x="5197997" y="355402"/>
                <a:ext cx="898003" cy="615553"/>
              </a:xfrm>
              <a:prstGeom prst="rect">
                <a:avLst/>
              </a:prstGeom>
              <a:noFill/>
            </p:spPr>
            <p:txBody>
              <a:bodyPr wrap="none" tIns="0" bIns="0" rtlCol="0" anchor="b" anchorCtr="0">
                <a:spAutoFit/>
              </a:bodyPr>
              <a:lstStyle/>
              <a:p>
                <a:r>
                  <a:rPr kumimoji="1" lang="en-US" altLang="zh-CN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02.</a:t>
                </a:r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文本占位符 27">
                <a:extLst>
                  <a:ext uri="{FF2B5EF4-FFF2-40B4-BE49-F238E27FC236}">
                    <a16:creationId xmlns:a16="http://schemas.microsoft.com/office/drawing/2014/main" id="{8C94692A-828E-48A2-A72C-CF92B3961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9291" y="221367"/>
                <a:ext cx="5292725" cy="708025"/>
              </a:xfrm>
              <a:prstGeom prst="rect">
                <a:avLst/>
              </a:prstGeom>
            </p:spPr>
            <p:txBody>
              <a:bodyPr lIns="0" rIns="0" bIns="0" anchor="b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600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研究内容概述</a:t>
                </a:r>
              </a:p>
            </p:txBody>
          </p:sp>
          <p:cxnSp>
            <p:nvCxnSpPr>
              <p:cNvPr id="33" name="直线连接符 13">
                <a:extLst>
                  <a:ext uri="{FF2B5EF4-FFF2-40B4-BE49-F238E27FC236}">
                    <a16:creationId xmlns:a16="http://schemas.microsoft.com/office/drawing/2014/main" id="{8DB3854C-7C0C-4663-B449-68F977BE0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997" y="929392"/>
                <a:ext cx="6334019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F7EF6C4-6A03-497A-BB0B-A0128E55E5C1}"/>
                </a:ext>
              </a:extLst>
            </p:cNvPr>
            <p:cNvGrpSpPr/>
            <p:nvPr/>
          </p:nvGrpSpPr>
          <p:grpSpPr>
            <a:xfrm>
              <a:off x="5100655" y="2503590"/>
              <a:ext cx="6334019" cy="749588"/>
              <a:chOff x="5197997" y="10229991"/>
              <a:chExt cx="6334019" cy="749588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165553-ABF4-4147-9C3C-A0FF806F3438}"/>
                  </a:ext>
                </a:extLst>
              </p:cNvPr>
              <p:cNvSpPr txBox="1"/>
              <p:nvPr/>
            </p:nvSpPr>
            <p:spPr>
              <a:xfrm>
                <a:off x="5197997" y="10364026"/>
                <a:ext cx="898003" cy="615553"/>
              </a:xfrm>
              <a:prstGeom prst="rect">
                <a:avLst/>
              </a:prstGeom>
              <a:noFill/>
            </p:spPr>
            <p:txBody>
              <a:bodyPr wrap="none" tIns="0" bIns="0" rtlCol="0" anchor="b" anchorCtr="0">
                <a:spAutoFit/>
              </a:bodyPr>
              <a:lstStyle/>
              <a:p>
                <a:r>
                  <a:rPr kumimoji="1" lang="en-US" altLang="zh-CN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03.</a:t>
                </a:r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文本占位符 27">
                <a:extLst>
                  <a:ext uri="{FF2B5EF4-FFF2-40B4-BE49-F238E27FC236}">
                    <a16:creationId xmlns:a16="http://schemas.microsoft.com/office/drawing/2014/main" id="{5C8041A1-4C93-4D10-85D4-D84603A77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9291" y="10229991"/>
                <a:ext cx="5292725" cy="708025"/>
              </a:xfrm>
              <a:prstGeom prst="rect">
                <a:avLst/>
              </a:prstGeom>
            </p:spPr>
            <p:txBody>
              <a:bodyPr lIns="0" rIns="0" bIns="0" anchor="b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600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研究进展与阶段性成果</a:t>
                </a:r>
              </a:p>
            </p:txBody>
          </p:sp>
          <p:cxnSp>
            <p:nvCxnSpPr>
              <p:cNvPr id="37" name="直线连接符 22">
                <a:extLst>
                  <a:ext uri="{FF2B5EF4-FFF2-40B4-BE49-F238E27FC236}">
                    <a16:creationId xmlns:a16="http://schemas.microsoft.com/office/drawing/2014/main" id="{A38FBAC9-3B66-4CB9-B072-B7A0FFE26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7997" y="10938016"/>
                <a:ext cx="6334019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3"/>
    </mc:Choice>
    <mc:Fallback xmlns="">
      <p:transition spd="slow" advTm="363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05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1948071" y="3118998"/>
            <a:ext cx="8444284" cy="8831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后续研究计划与预期成果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2086101" y="3836589"/>
            <a:ext cx="7608933" cy="7658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2500"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 Follow-up Research Plan and Expected Results</a:t>
            </a:r>
            <a:endParaRPr kumimoji="1" lang="en" altLang="zh-C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8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>
            <a:extLst>
              <a:ext uri="{FF2B5EF4-FFF2-40B4-BE49-F238E27FC236}">
                <a16:creationId xmlns:a16="http://schemas.microsoft.com/office/drawing/2014/main" id="{A31FA6AE-2E78-4E1B-AC88-A8A687B7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研究计划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ED7FEDB-5D3E-4777-8837-BD55B8FB616C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14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647B94-7D5A-9DB7-AA1D-70AAB6C3A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70" y="1228709"/>
            <a:ext cx="9401260" cy="52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6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预期成果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8280D34-C02D-CF46-96E9-9BF40DE5961C}"/>
              </a:ext>
            </a:extLst>
          </p:cNvPr>
          <p:cNvSpPr/>
          <p:nvPr/>
        </p:nvSpPr>
        <p:spPr>
          <a:xfrm>
            <a:off x="-1954161" y="1781949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图形 50">
            <a:extLst>
              <a:ext uri="{FF2B5EF4-FFF2-40B4-BE49-F238E27FC236}">
                <a16:creationId xmlns:a16="http://schemas.microsoft.com/office/drawing/2014/main" id="{F75ECCB1-3C5F-2F46-97C4-2B46E6847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450" y="3285191"/>
            <a:ext cx="952500" cy="952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1B60573-4388-0D49-BFB2-D55302C61333}"/>
              </a:ext>
            </a:extLst>
          </p:cNvPr>
          <p:cNvSpPr/>
          <p:nvPr/>
        </p:nvSpPr>
        <p:spPr>
          <a:xfrm>
            <a:off x="-2249129" y="1486981"/>
            <a:ext cx="4498258" cy="4498258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00214E1F-930F-A044-A95F-FAAB7132032B}"/>
              </a:ext>
            </a:extLst>
          </p:cNvPr>
          <p:cNvSpPr txBox="1">
            <a:spLocks/>
          </p:cNvSpPr>
          <p:nvPr/>
        </p:nvSpPr>
        <p:spPr>
          <a:xfrm>
            <a:off x="513996" y="3026143"/>
            <a:ext cx="1188435" cy="12809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3600" b="1" dirty="0">
                <a:solidFill>
                  <a:schemeClr val="accent2"/>
                </a:solidFill>
              </a:rPr>
              <a:t>预期成果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63407B03-9581-F541-8F64-1B16EBDF8D27}"/>
              </a:ext>
            </a:extLst>
          </p:cNvPr>
          <p:cNvSpPr txBox="1">
            <a:spLocks/>
          </p:cNvSpPr>
          <p:nvPr/>
        </p:nvSpPr>
        <p:spPr>
          <a:xfrm>
            <a:off x="2694968" y="2344898"/>
            <a:ext cx="8633949" cy="156562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D10561-E52D-EE47-9F64-202F7D1972B0}"/>
              </a:ext>
            </a:extLst>
          </p:cNvPr>
          <p:cNvGrpSpPr/>
          <p:nvPr/>
        </p:nvGrpSpPr>
        <p:grpSpPr>
          <a:xfrm>
            <a:off x="2313398" y="2605461"/>
            <a:ext cx="763137" cy="763137"/>
            <a:chOff x="2373205" y="3235462"/>
            <a:chExt cx="763137" cy="7631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4E0FE7E-3C9A-DB4E-82D2-E2582D561E3E}"/>
                </a:ext>
              </a:extLst>
            </p:cNvPr>
            <p:cNvSpPr/>
            <p:nvPr/>
          </p:nvSpPr>
          <p:spPr>
            <a:xfrm>
              <a:off x="2373205" y="3235462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A26676-6372-7245-A61B-90F3AC365CEF}"/>
                </a:ext>
              </a:extLst>
            </p:cNvPr>
            <p:cNvSpPr/>
            <p:nvPr/>
          </p:nvSpPr>
          <p:spPr>
            <a:xfrm>
              <a:off x="2460348" y="3322606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占位符 2">
              <a:extLst>
                <a:ext uri="{FF2B5EF4-FFF2-40B4-BE49-F238E27FC236}">
                  <a16:creationId xmlns:a16="http://schemas.microsoft.com/office/drawing/2014/main" id="{A6F36A96-5D38-9B4B-908E-0A5BDEF7B6D6}"/>
                </a:ext>
              </a:extLst>
            </p:cNvPr>
            <p:cNvSpPr txBox="1">
              <a:spLocks/>
            </p:cNvSpPr>
            <p:nvPr/>
          </p:nvSpPr>
          <p:spPr>
            <a:xfrm>
              <a:off x="2474636" y="3377559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176FC34F-0ACA-2A4B-B3A3-3DAD6679515C}"/>
              </a:ext>
            </a:extLst>
          </p:cNvPr>
          <p:cNvCxnSpPr>
            <a:cxnSpLocks/>
          </p:cNvCxnSpPr>
          <p:nvPr/>
        </p:nvCxnSpPr>
        <p:spPr>
          <a:xfrm flipH="1">
            <a:off x="3287208" y="3910522"/>
            <a:ext cx="8633950" cy="0"/>
          </a:xfrm>
          <a:prstGeom prst="line">
            <a:avLst/>
          </a:prstGeom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A3DC1CC-861F-004E-816E-A6DDFD8F80E6}"/>
              </a:ext>
            </a:extLst>
          </p:cNvPr>
          <p:cNvSpPr txBox="1"/>
          <p:nvPr/>
        </p:nvSpPr>
        <p:spPr>
          <a:xfrm>
            <a:off x="3269530" y="2373472"/>
            <a:ext cx="805938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算法实现</a:t>
            </a: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E2D3087-FAF9-2543-8A30-DF4F465D4040}"/>
              </a:ext>
            </a:extLst>
          </p:cNvPr>
          <p:cNvCxnSpPr/>
          <p:nvPr/>
        </p:nvCxnSpPr>
        <p:spPr>
          <a:xfrm>
            <a:off x="3269529" y="2885302"/>
            <a:ext cx="612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2">
            <a:extLst>
              <a:ext uri="{FF2B5EF4-FFF2-40B4-BE49-F238E27FC236}">
                <a16:creationId xmlns:a16="http://schemas.microsoft.com/office/drawing/2014/main" id="{6FFDB556-80B3-D045-A616-BF415630FB1F}"/>
              </a:ext>
            </a:extLst>
          </p:cNvPr>
          <p:cNvSpPr txBox="1">
            <a:spLocks/>
          </p:cNvSpPr>
          <p:nvPr/>
        </p:nvSpPr>
        <p:spPr>
          <a:xfrm>
            <a:off x="3283817" y="3042684"/>
            <a:ext cx="8059388" cy="94452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实现伪标签生成方法，构建多光谱数据集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实现高效无监督多光谱立体匹配模型，解决多光谱外观和分辨率差异问题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ED857D-D4D5-4623-9BB7-C41BECD90FBE}"/>
              </a:ext>
            </a:extLst>
          </p:cNvPr>
          <p:cNvGrpSpPr/>
          <p:nvPr/>
        </p:nvGrpSpPr>
        <p:grpSpPr>
          <a:xfrm>
            <a:off x="2354038" y="3960111"/>
            <a:ext cx="9607761" cy="1213834"/>
            <a:chOff x="2484348" y="4163402"/>
            <a:chExt cx="9607761" cy="121383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2844FC0-FBB1-D54B-A4D6-9FE2E00501DA}"/>
                </a:ext>
              </a:extLst>
            </p:cNvPr>
            <p:cNvGrpSpPr/>
            <p:nvPr/>
          </p:nvGrpSpPr>
          <p:grpSpPr>
            <a:xfrm>
              <a:off x="2484348" y="4532960"/>
              <a:ext cx="763137" cy="763137"/>
              <a:chOff x="1780960" y="5038311"/>
              <a:chExt cx="763137" cy="763137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6493DC20-B58C-6445-80EC-7A60CA3472B4}"/>
                  </a:ext>
                </a:extLst>
              </p:cNvPr>
              <p:cNvSpPr/>
              <p:nvPr/>
            </p:nvSpPr>
            <p:spPr>
              <a:xfrm>
                <a:off x="1780960" y="5038311"/>
                <a:ext cx="763137" cy="7631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F113C98-FF7A-D54A-AB3C-3287C06ADA01}"/>
                  </a:ext>
                </a:extLst>
              </p:cNvPr>
              <p:cNvSpPr/>
              <p:nvPr/>
            </p:nvSpPr>
            <p:spPr>
              <a:xfrm>
                <a:off x="1868103" y="5125455"/>
                <a:ext cx="588850" cy="5888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文本占位符 2">
                <a:extLst>
                  <a:ext uri="{FF2B5EF4-FFF2-40B4-BE49-F238E27FC236}">
                    <a16:creationId xmlns:a16="http://schemas.microsoft.com/office/drawing/2014/main" id="{A39F8FEE-AF2B-3649-8757-C8CA0EF1D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2391" y="5180408"/>
                <a:ext cx="588849" cy="548185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3200" b="1" dirty="0"/>
                  <a:t>3</a:t>
                </a:r>
                <a:endParaRPr kumimoji="1" lang="zh-CN" altLang="en-US" sz="3200" b="1" dirty="0"/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32D16F1-F268-D544-AC53-1889057C7388}"/>
                </a:ext>
              </a:extLst>
            </p:cNvPr>
            <p:cNvSpPr txBox="1"/>
            <p:nvPr/>
          </p:nvSpPr>
          <p:spPr>
            <a:xfrm>
              <a:off x="3458161" y="4163402"/>
              <a:ext cx="8633948" cy="616731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毕业论文</a:t>
              </a:r>
            </a:p>
          </p:txBody>
        </p: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1CBCC62E-9906-804C-8569-91D98671774F}"/>
                </a:ext>
              </a:extLst>
            </p:cNvPr>
            <p:cNvCxnSpPr/>
            <p:nvPr/>
          </p:nvCxnSpPr>
          <p:spPr>
            <a:xfrm>
              <a:off x="3458160" y="4794647"/>
              <a:ext cx="612000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占位符 2">
              <a:extLst>
                <a:ext uri="{FF2B5EF4-FFF2-40B4-BE49-F238E27FC236}">
                  <a16:creationId xmlns:a16="http://schemas.microsoft.com/office/drawing/2014/main" id="{81EDFBBE-D67B-5949-8FEB-00C2E25E4791}"/>
                </a:ext>
              </a:extLst>
            </p:cNvPr>
            <p:cNvSpPr txBox="1">
              <a:spLocks/>
            </p:cNvSpPr>
            <p:nvPr/>
          </p:nvSpPr>
          <p:spPr>
            <a:xfrm>
              <a:off x="3458159" y="4922669"/>
              <a:ext cx="8633949" cy="454567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4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kumimoji="1"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完成毕业论文撰写</a:t>
              </a:r>
            </a:p>
          </p:txBody>
        </p:sp>
        <p:cxnSp>
          <p:nvCxnSpPr>
            <p:cNvPr id="32" name="直线连接符 38">
              <a:extLst>
                <a:ext uri="{FF2B5EF4-FFF2-40B4-BE49-F238E27FC236}">
                  <a16:creationId xmlns:a16="http://schemas.microsoft.com/office/drawing/2014/main" id="{EB3524D3-5ED3-4F87-97DB-CFFCD390C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8159" y="5377236"/>
              <a:ext cx="8633950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E840D0-115C-4F11-BEEE-6F99392C566C}"/>
              </a:ext>
            </a:extLst>
          </p:cNvPr>
          <p:cNvGrpSpPr/>
          <p:nvPr/>
        </p:nvGrpSpPr>
        <p:grpSpPr>
          <a:xfrm>
            <a:off x="2354039" y="5276309"/>
            <a:ext cx="9607761" cy="1094419"/>
            <a:chOff x="2348057" y="5506368"/>
            <a:chExt cx="9607761" cy="10944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DFA75A4-DF22-4872-8591-D7B676250398}"/>
                </a:ext>
              </a:extLst>
            </p:cNvPr>
            <p:cNvGrpSpPr/>
            <p:nvPr/>
          </p:nvGrpSpPr>
          <p:grpSpPr>
            <a:xfrm>
              <a:off x="2348057" y="5756511"/>
              <a:ext cx="763137" cy="763137"/>
              <a:chOff x="1780960" y="5038311"/>
              <a:chExt cx="763137" cy="763137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8295114-FEA0-4A58-888F-ADB017D3D01B}"/>
                  </a:ext>
                </a:extLst>
              </p:cNvPr>
              <p:cNvSpPr/>
              <p:nvPr/>
            </p:nvSpPr>
            <p:spPr>
              <a:xfrm>
                <a:off x="1780960" y="5038311"/>
                <a:ext cx="763137" cy="7631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C09775B9-ACC8-4484-9D3E-7658A786FE19}"/>
                  </a:ext>
                </a:extLst>
              </p:cNvPr>
              <p:cNvSpPr/>
              <p:nvPr/>
            </p:nvSpPr>
            <p:spPr>
              <a:xfrm>
                <a:off x="1868103" y="5125455"/>
                <a:ext cx="588850" cy="5888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文本占位符 2">
                <a:extLst>
                  <a:ext uri="{FF2B5EF4-FFF2-40B4-BE49-F238E27FC236}">
                    <a16:creationId xmlns:a16="http://schemas.microsoft.com/office/drawing/2014/main" id="{D33F020B-5057-49A9-A64A-E16EDA36DA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2391" y="5180408"/>
                <a:ext cx="588849" cy="548185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3200" b="1" dirty="0"/>
                  <a:t>4</a:t>
                </a:r>
                <a:endParaRPr kumimoji="1" lang="zh-CN" altLang="en-US" sz="3200" b="1" dirty="0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F291F3B-39AE-44D9-BDC5-1046DF86CDC8}"/>
                </a:ext>
              </a:extLst>
            </p:cNvPr>
            <p:cNvSpPr txBox="1"/>
            <p:nvPr/>
          </p:nvSpPr>
          <p:spPr>
            <a:xfrm>
              <a:off x="3321870" y="5506368"/>
              <a:ext cx="8633948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论文发表</a:t>
              </a:r>
            </a:p>
          </p:txBody>
        </p:sp>
        <p:cxnSp>
          <p:nvCxnSpPr>
            <p:cNvPr id="40" name="直线连接符 47">
              <a:extLst>
                <a:ext uri="{FF2B5EF4-FFF2-40B4-BE49-F238E27FC236}">
                  <a16:creationId xmlns:a16="http://schemas.microsoft.com/office/drawing/2014/main" id="{AA7242BE-713C-4759-B642-94FD8AAAAC18}"/>
                </a:ext>
              </a:extLst>
            </p:cNvPr>
            <p:cNvCxnSpPr/>
            <p:nvPr/>
          </p:nvCxnSpPr>
          <p:spPr>
            <a:xfrm>
              <a:off x="3321869" y="6018198"/>
              <a:ext cx="612000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占位符 2">
              <a:extLst>
                <a:ext uri="{FF2B5EF4-FFF2-40B4-BE49-F238E27FC236}">
                  <a16:creationId xmlns:a16="http://schemas.microsoft.com/office/drawing/2014/main" id="{AC9166BE-2EE7-4E8E-954B-5AC5E183B993}"/>
                </a:ext>
              </a:extLst>
            </p:cNvPr>
            <p:cNvSpPr txBox="1">
              <a:spLocks/>
            </p:cNvSpPr>
            <p:nvPr/>
          </p:nvSpPr>
          <p:spPr>
            <a:xfrm>
              <a:off x="3321868" y="6146220"/>
              <a:ext cx="8633949" cy="454567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4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kumimoji="1"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发表一篇高水平学术论文</a:t>
              </a:r>
            </a:p>
          </p:txBody>
        </p:sp>
        <p:cxnSp>
          <p:nvCxnSpPr>
            <p:cNvPr id="46" name="直线连接符 38">
              <a:extLst>
                <a:ext uri="{FF2B5EF4-FFF2-40B4-BE49-F238E27FC236}">
                  <a16:creationId xmlns:a16="http://schemas.microsoft.com/office/drawing/2014/main" id="{5862E05D-8C32-4EF3-876D-6B0FEDAAE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868" y="6600787"/>
              <a:ext cx="8633950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882951-1BC7-4EE5-9742-C841736145F1}"/>
              </a:ext>
            </a:extLst>
          </p:cNvPr>
          <p:cNvGrpSpPr/>
          <p:nvPr/>
        </p:nvGrpSpPr>
        <p:grpSpPr>
          <a:xfrm>
            <a:off x="2313398" y="1123665"/>
            <a:ext cx="9607761" cy="1094419"/>
            <a:chOff x="2484348" y="4282817"/>
            <a:chExt cx="9607761" cy="1094419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46B0D2C-C095-4B04-86BA-987303A4E5EC}"/>
                </a:ext>
              </a:extLst>
            </p:cNvPr>
            <p:cNvGrpSpPr/>
            <p:nvPr/>
          </p:nvGrpSpPr>
          <p:grpSpPr>
            <a:xfrm>
              <a:off x="2484348" y="4532960"/>
              <a:ext cx="763137" cy="763137"/>
              <a:chOff x="1780960" y="5038311"/>
              <a:chExt cx="763137" cy="763137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87E2E10-C163-4053-859B-8419E74E72EF}"/>
                  </a:ext>
                </a:extLst>
              </p:cNvPr>
              <p:cNvSpPr/>
              <p:nvPr/>
            </p:nvSpPr>
            <p:spPr>
              <a:xfrm>
                <a:off x="1780960" y="5038311"/>
                <a:ext cx="763137" cy="7631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B846CBC-D0B1-4E4E-BC4D-2A146C489603}"/>
                  </a:ext>
                </a:extLst>
              </p:cNvPr>
              <p:cNvSpPr/>
              <p:nvPr/>
            </p:nvSpPr>
            <p:spPr>
              <a:xfrm>
                <a:off x="1868103" y="5125455"/>
                <a:ext cx="588850" cy="5888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kumimoji="1"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文本占位符 2">
                <a:extLst>
                  <a:ext uri="{FF2B5EF4-FFF2-40B4-BE49-F238E27FC236}">
                    <a16:creationId xmlns:a16="http://schemas.microsoft.com/office/drawing/2014/main" id="{23AC3C2B-6DD7-4D21-BA07-15B2B0487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2391" y="5180408"/>
                <a:ext cx="588849" cy="548185"/>
              </a:xfrm>
              <a:prstGeom prst="rect">
                <a:avLst/>
              </a:prstGeom>
            </p:spPr>
            <p:txBody>
              <a:bodyPr vert="horz" lIns="0" tIns="0" rIns="0" bIns="72000" rtlCol="0" anchor="ctr" anchorCtr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3200" b="1" dirty="0"/>
                  <a:t>1</a:t>
                </a:r>
                <a:endParaRPr kumimoji="1" lang="zh-CN" altLang="en-US" sz="3200" b="1" dirty="0"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21092DB-4D1C-402D-B4B4-EB0A34E73A5D}"/>
                </a:ext>
              </a:extLst>
            </p:cNvPr>
            <p:cNvSpPr txBox="1"/>
            <p:nvPr/>
          </p:nvSpPr>
          <p:spPr>
            <a:xfrm>
              <a:off x="3458161" y="4282817"/>
              <a:ext cx="8633948" cy="497316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硬件系统</a:t>
              </a:r>
            </a:p>
          </p:txBody>
        </p:sp>
        <p:cxnSp>
          <p:nvCxnSpPr>
            <p:cNvPr id="55" name="直线连接符 47">
              <a:extLst>
                <a:ext uri="{FF2B5EF4-FFF2-40B4-BE49-F238E27FC236}">
                  <a16:creationId xmlns:a16="http://schemas.microsoft.com/office/drawing/2014/main" id="{7EB36A3D-B6B6-4EED-9A62-6E39B6859245}"/>
                </a:ext>
              </a:extLst>
            </p:cNvPr>
            <p:cNvCxnSpPr/>
            <p:nvPr/>
          </p:nvCxnSpPr>
          <p:spPr>
            <a:xfrm>
              <a:off x="3458160" y="4794647"/>
              <a:ext cx="612000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占位符 2">
              <a:extLst>
                <a:ext uri="{FF2B5EF4-FFF2-40B4-BE49-F238E27FC236}">
                  <a16:creationId xmlns:a16="http://schemas.microsoft.com/office/drawing/2014/main" id="{2A2872DC-F436-4DF7-BC5A-334C59652E6B}"/>
                </a:ext>
              </a:extLst>
            </p:cNvPr>
            <p:cNvSpPr txBox="1">
              <a:spLocks/>
            </p:cNvSpPr>
            <p:nvPr/>
          </p:nvSpPr>
          <p:spPr>
            <a:xfrm>
              <a:off x="3458159" y="4922669"/>
              <a:ext cx="8633949" cy="454567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4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kumimoji="1"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搭建多光谱主动立体匹配硬件系统</a:t>
              </a:r>
            </a:p>
          </p:txBody>
        </p:sp>
        <p:cxnSp>
          <p:nvCxnSpPr>
            <p:cNvPr id="57" name="直线连接符 38">
              <a:extLst>
                <a:ext uri="{FF2B5EF4-FFF2-40B4-BE49-F238E27FC236}">
                  <a16:creationId xmlns:a16="http://schemas.microsoft.com/office/drawing/2014/main" id="{04C8BEDA-EDA2-4D46-A4B6-54FBCB69F7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8159" y="5377236"/>
              <a:ext cx="8633950" cy="0"/>
            </a:xfrm>
            <a:prstGeom prst="line">
              <a:avLst/>
            </a:prstGeom>
            <a:ln w="63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CAB6C81C-57E0-4589-A546-E80DD47E1B21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15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061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Thanks for Your Attention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Advice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6094830" cy="2501900"/>
          </a:xfrm>
        </p:spPr>
        <p:txBody>
          <a:bodyPr/>
          <a:lstStyle/>
          <a:p>
            <a:r>
              <a:rPr lang="zh-CN" altLang="en-US" dirty="0"/>
              <a:t>感谢各位老师倾听指导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021606-23CD-49FF-9E7A-BF0B5D2A7FEA}"/>
              </a:ext>
            </a:extLst>
          </p:cNvPr>
          <p:cNvSpPr txBox="1"/>
          <p:nvPr/>
        </p:nvSpPr>
        <p:spPr>
          <a:xfrm>
            <a:off x="711835" y="3912631"/>
            <a:ext cx="60938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汇报人   ：张佳预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导师       ：贾同教授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汇报单位：东北大学信息学院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汇报时间：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2023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11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Kaiti SC" panose="02010600040101010101" pitchFamily="2" charset="-122"/>
              </a:rPr>
              <a:t>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290252" y="2907290"/>
            <a:ext cx="5684520" cy="134997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研究背景概述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123235" y="3836589"/>
            <a:ext cx="5990558" cy="7658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Overview of Research Background 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7"/>
    </mc:Choice>
    <mc:Fallback xmlns="">
      <p:transition spd="slow" advTm="299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B8009E34-193A-4512-A5DB-48DC3037176B}"/>
              </a:ext>
            </a:extLst>
          </p:cNvPr>
          <p:cNvSpPr txBox="1">
            <a:spLocks/>
          </p:cNvSpPr>
          <p:nvPr/>
        </p:nvSpPr>
        <p:spPr>
          <a:xfrm>
            <a:off x="584888" y="1090866"/>
            <a:ext cx="11293475" cy="3512131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kumimoji="1" lang="en-US" alt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研究背景概述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A0267-2120-491E-A2EE-897C742CB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887" y="4732000"/>
            <a:ext cx="11293475" cy="2070494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r>
              <a:rPr kumimoji="1" lang="zh-CN" altLang="en-US" sz="2000" b="1" dirty="0"/>
              <a:t>应用场景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lvl="1" indent="0">
              <a:spcBef>
                <a:spcPts val="600"/>
              </a:spcBef>
              <a:spcAft>
                <a:spcPts val="1800"/>
              </a:spcAft>
              <a:buNone/>
            </a:pPr>
            <a:endParaRPr kumimoji="1"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86BE51-FF06-472F-AA6F-8EDC77D272A5}"/>
              </a:ext>
            </a:extLst>
          </p:cNvPr>
          <p:cNvSpPr txBox="1"/>
          <p:nvPr/>
        </p:nvSpPr>
        <p:spPr>
          <a:xfrm>
            <a:off x="711604" y="1103499"/>
            <a:ext cx="11040045" cy="1791788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6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多光谱传感器</a:t>
            </a:r>
            <a:r>
              <a:rPr lang="zh-CN" altLang="en-US" dirty="0"/>
              <a:t>广泛应用于手机、无人机等，其采集的</a:t>
            </a:r>
            <a:r>
              <a:rPr lang="zh-CN" altLang="en-US" dirty="0">
                <a:solidFill>
                  <a:srgbClr val="FF0000"/>
                </a:solidFill>
              </a:rPr>
              <a:t>多光谱图像</a:t>
            </a:r>
            <a:r>
              <a:rPr lang="zh-CN" altLang="en-US" dirty="0"/>
              <a:t>相比单一彩色图像具有更加丰富的信息（如温度），可以应用于夜间自动驾驶、显著性检测，人脸重建和图像恢复等。多光谱图像应用的基础是</a:t>
            </a:r>
            <a:r>
              <a:rPr lang="zh-CN" altLang="en-US" dirty="0">
                <a:solidFill>
                  <a:schemeClr val="accent2"/>
                </a:solidFill>
              </a:rPr>
              <a:t>不同光谱图像之间的</a:t>
            </a:r>
            <a:r>
              <a:rPr lang="zh-CN" altLang="en-US" b="1" dirty="0">
                <a:solidFill>
                  <a:schemeClr val="accent2"/>
                </a:solidFill>
              </a:rPr>
              <a:t>对应点匹配</a:t>
            </a:r>
            <a:r>
              <a:rPr lang="zh-CN" altLang="en-US" dirty="0"/>
              <a:t>，因此</a:t>
            </a:r>
            <a:r>
              <a:rPr lang="zh-CN" altLang="en-US" b="1" dirty="0">
                <a:solidFill>
                  <a:srgbClr val="FF0000"/>
                </a:solidFill>
              </a:rPr>
              <a:t>多光谱立体匹配</a:t>
            </a:r>
            <a:r>
              <a:rPr lang="zh-CN" altLang="en-US" dirty="0"/>
              <a:t>具有重要研究意义。</a:t>
            </a:r>
            <a:endParaRPr lang="zh-CN" altLang="en-US" sz="32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DEE54B-F6C9-4283-A0F1-07581D24DACF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1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73AFBE-7CD1-5D11-8D7C-18FB2FD7C4F0}"/>
              </a:ext>
            </a:extLst>
          </p:cNvPr>
          <p:cNvGrpSpPr/>
          <p:nvPr/>
        </p:nvGrpSpPr>
        <p:grpSpPr>
          <a:xfrm>
            <a:off x="7909613" y="2638957"/>
            <a:ext cx="3842036" cy="1792951"/>
            <a:chOff x="7744999" y="2631616"/>
            <a:chExt cx="3842036" cy="17929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13D2DC-5827-D257-B8E7-151308867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999" y="3709769"/>
              <a:ext cx="3842036" cy="71479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7DA950-4AEE-AF6E-80F3-AA70F030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3505" y="3148231"/>
              <a:ext cx="722798" cy="5197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459CB84-4181-4154-6301-BA23128D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01" y="3138304"/>
              <a:ext cx="754483" cy="5714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70890FF-E456-3487-4859-EEBB3B00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7728" y="2631772"/>
              <a:ext cx="722798" cy="51678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A0B872A-3064-2E88-06B4-AE78AAFAE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4477" y="2631616"/>
              <a:ext cx="699436" cy="497148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084A6E1-8631-2046-CD64-2600FF6E5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6200" y="3667957"/>
              <a:ext cx="0" cy="16236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2CD013D-63B2-3942-497D-B40E3BB621A7}"/>
                </a:ext>
              </a:extLst>
            </p:cNvPr>
            <p:cNvCxnSpPr/>
            <p:nvPr/>
          </p:nvCxnSpPr>
          <p:spPr>
            <a:xfrm flipV="1">
              <a:off x="9743440" y="3190240"/>
              <a:ext cx="0" cy="64516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C169EC5-82FF-D79F-EC78-B1F718358581}"/>
                </a:ext>
              </a:extLst>
            </p:cNvPr>
            <p:cNvCxnSpPr/>
            <p:nvPr/>
          </p:nvCxnSpPr>
          <p:spPr>
            <a:xfrm flipV="1">
              <a:off x="11390947" y="3709769"/>
              <a:ext cx="0" cy="23348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810F14BC-70F7-9FF9-5409-3D6D89E1B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9" y="2736380"/>
            <a:ext cx="7228224" cy="16955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38FE34-A7E8-574A-1C41-AC7CAB0A5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67" y="4821726"/>
            <a:ext cx="9921704" cy="19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1"/>
    </mc:Choice>
    <mc:Fallback xmlns="">
      <p:transition spd="slow" advTm="281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D0E43-A0FC-4D67-A7D4-CDA24063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研究背景概述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D813C81-0D94-4E79-B212-B2F25B23B6CA}"/>
              </a:ext>
            </a:extLst>
          </p:cNvPr>
          <p:cNvSpPr txBox="1">
            <a:spLocks/>
          </p:cNvSpPr>
          <p:nvPr/>
        </p:nvSpPr>
        <p:spPr>
          <a:xfrm>
            <a:off x="466566" y="1090350"/>
            <a:ext cx="11258868" cy="2113175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kumimoji="1" lang="zh-CN" altLang="en-US" sz="2000" b="1" dirty="0">
                <a:latin typeface="+mn-ea"/>
              </a:rPr>
              <a:t>多光谱立体匹配存在的问题</a:t>
            </a:r>
            <a:r>
              <a:rPr kumimoji="1" lang="zh-CN" altLang="en-US" sz="2000" dirty="0">
                <a:latin typeface="+mn-ea"/>
              </a:rPr>
              <a:t>：</a:t>
            </a:r>
            <a:endParaRPr kumimoji="1" lang="en-US" altLang="zh-CN" sz="2000" dirty="0">
              <a:latin typeface="+mn-ea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zh-CN" altLang="en-US" sz="1800" dirty="0">
                <a:latin typeface="+mn-ea"/>
              </a:rPr>
              <a:t>现有多光谱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数据集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少</a:t>
            </a:r>
            <a:r>
              <a:rPr kumimoji="1" lang="zh-CN" altLang="en-US" sz="1800" dirty="0">
                <a:latin typeface="+mn-ea"/>
              </a:rPr>
              <a:t>，视差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真值获取难</a:t>
            </a:r>
            <a:r>
              <a:rPr kumimoji="1" lang="zh-CN" altLang="en-US" sz="1800" dirty="0">
                <a:latin typeface="+mn-ea"/>
              </a:rPr>
              <a:t>，现有方法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结构冗余且效果不佳</a:t>
            </a:r>
            <a:endParaRPr kumimoji="1" lang="en-US" altLang="zh-CN" sz="1800" dirty="0">
              <a:solidFill>
                <a:schemeClr val="accent2"/>
              </a:solidFill>
              <a:latin typeface="+mn-ea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zh-CN" altLang="en-US" sz="1800" dirty="0">
                <a:latin typeface="+mn-ea"/>
              </a:rPr>
              <a:t>由于成像光线波长不同，多光谱立体对存在显著的</a:t>
            </a:r>
            <a:r>
              <a:rPr kumimoji="1" lang="zh-CN" altLang="en-US" sz="1800" dirty="0">
                <a:solidFill>
                  <a:srgbClr val="FF0000"/>
                </a:solidFill>
                <a:latin typeface="+mn-ea"/>
              </a:rPr>
              <a:t>外观差异</a:t>
            </a:r>
            <a:endParaRPr kumimoji="1" lang="en-US" altLang="zh-CN" sz="1800" dirty="0">
              <a:solidFill>
                <a:srgbClr val="000000"/>
              </a:solidFill>
              <a:latin typeface="+mn-ea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kumimoji="1" lang="zh-CN" altLang="en-US" sz="1800" dirty="0">
                <a:solidFill>
                  <a:srgbClr val="000000"/>
                </a:solidFill>
                <a:latin typeface="+mn-ea"/>
              </a:rPr>
              <a:t>由于多光谱传感器的制作工艺限制，多光谱立体对常常具有</a:t>
            </a:r>
            <a:r>
              <a:rPr kumimoji="1" lang="zh-CN" altLang="en-US" sz="1800" dirty="0">
                <a:solidFill>
                  <a:schemeClr val="accent2"/>
                </a:solidFill>
                <a:latin typeface="+mn-ea"/>
              </a:rPr>
              <a:t>分辨率差异</a:t>
            </a:r>
            <a:endParaRPr kumimoji="1" lang="en-US" altLang="zh-CN" sz="18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45FD5F-681F-4E22-976E-A3A626A0B487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2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0177B86-5AAF-AF36-0A25-27F7403B6405}"/>
              </a:ext>
            </a:extLst>
          </p:cNvPr>
          <p:cNvGrpSpPr/>
          <p:nvPr/>
        </p:nvGrpSpPr>
        <p:grpSpPr>
          <a:xfrm>
            <a:off x="6384587" y="3203525"/>
            <a:ext cx="5416932" cy="2670359"/>
            <a:chOff x="6403637" y="3508968"/>
            <a:chExt cx="5416932" cy="26703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C2B196F-FE37-A381-D684-F6798C96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637" y="5235218"/>
              <a:ext cx="5074580" cy="94410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53DA173-5DBF-4865-B8FB-B07910810B0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029" y="3508968"/>
              <a:ext cx="1177200" cy="8532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525FED5-3937-DF12-D962-6E098D302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861" y="3802115"/>
              <a:ext cx="757080" cy="56005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5F7B1F1-732F-3CFC-7758-914EFE6E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136" y="4407376"/>
              <a:ext cx="1176093" cy="85261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39E59DD8-2749-A659-7686-73D1EE4F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3571" y="4843396"/>
              <a:ext cx="532081" cy="391822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432B012-A348-BDB4-DE90-18C1070DD03D}"/>
                </a:ext>
              </a:extLst>
            </p:cNvPr>
            <p:cNvGrpSpPr/>
            <p:nvPr/>
          </p:nvGrpSpPr>
          <p:grpSpPr>
            <a:xfrm>
              <a:off x="9526573" y="3726546"/>
              <a:ext cx="2293996" cy="714112"/>
              <a:chOff x="2393576" y="4492808"/>
              <a:chExt cx="2433397" cy="71411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C0493AD-5FF9-F998-46EA-F940704AC0EF}"/>
                  </a:ext>
                </a:extLst>
              </p:cNvPr>
              <p:cNvSpPr txBox="1"/>
              <p:nvPr/>
            </p:nvSpPr>
            <p:spPr>
              <a:xfrm>
                <a:off x="2547697" y="4585513"/>
                <a:ext cx="2279276" cy="604557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norm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2000" b="0" dirty="0">
                    <a:solidFill>
                      <a:schemeClr val="accent2"/>
                    </a:solidFill>
                  </a:rPr>
                  <a:t>外观与分辨率不同</a:t>
                </a:r>
              </a:p>
            </p:txBody>
          </p:sp>
          <p:sp>
            <p:nvSpPr>
              <p:cNvPr id="36" name="对话气泡: 圆角矩形 35">
                <a:extLst>
                  <a:ext uri="{FF2B5EF4-FFF2-40B4-BE49-F238E27FC236}">
                    <a16:creationId xmlns:a16="http://schemas.microsoft.com/office/drawing/2014/main" id="{C9C61DD0-4167-47E8-9612-F8B24553B367}"/>
                  </a:ext>
                </a:extLst>
              </p:cNvPr>
              <p:cNvSpPr/>
              <p:nvPr/>
            </p:nvSpPr>
            <p:spPr>
              <a:xfrm>
                <a:off x="2393576" y="4492808"/>
                <a:ext cx="2433397" cy="714112"/>
              </a:xfrm>
              <a:prstGeom prst="wedgeRoundRectCallout">
                <a:avLst>
                  <a:gd name="adj1" fmla="val 9669"/>
                  <a:gd name="adj2" fmla="val 102776"/>
                  <a:gd name="adj3" fmla="val 16667"/>
                </a:avLst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51E5D37C-57A9-C7CC-C378-5A108FB33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833" y="3236814"/>
            <a:ext cx="5217010" cy="258285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FD07D2C-C422-329C-F298-06AC82D341BB}"/>
              </a:ext>
            </a:extLst>
          </p:cNvPr>
          <p:cNvSpPr txBox="1"/>
          <p:nvPr/>
        </p:nvSpPr>
        <p:spPr>
          <a:xfrm>
            <a:off x="2724103" y="5880447"/>
            <a:ext cx="1746250" cy="39796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lnSpcReduction="10000"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经典自监督方法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072CA6-A922-8072-A804-1DC73308EB60}"/>
              </a:ext>
            </a:extLst>
          </p:cNvPr>
          <p:cNvSpPr txBox="1"/>
          <p:nvPr/>
        </p:nvSpPr>
        <p:spPr>
          <a:xfrm>
            <a:off x="8849118" y="5880447"/>
            <a:ext cx="1316810" cy="39796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lnSpcReduction="10000"/>
          </a:bodyPr>
          <a:lstStyle/>
          <a:p>
            <a:pPr algn="l">
              <a:lnSpc>
                <a:spcPct val="125000"/>
              </a:lnSpc>
            </a:pPr>
            <a:r>
              <a:rPr lang="zh-CN" altLang="en-US" dirty="0"/>
              <a:t>多光谱图像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4CA7DCE-B60A-D226-1C8C-7A5E79EE7EF0}"/>
              </a:ext>
            </a:extLst>
          </p:cNvPr>
          <p:cNvSpPr txBox="1"/>
          <p:nvPr/>
        </p:nvSpPr>
        <p:spPr>
          <a:xfrm>
            <a:off x="626012" y="6397830"/>
            <a:ext cx="11517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本课题的研究目标：构建多光谱数据集，提出一种高效的无监督多光谱立体匹配模型，克服外观和分辨率差异。</a:t>
            </a:r>
          </a:p>
        </p:txBody>
      </p:sp>
    </p:spTree>
    <p:extLst>
      <p:ext uri="{BB962C8B-B14F-4D97-AF65-F5344CB8AC3E}">
        <p14:creationId xmlns:p14="http://schemas.microsoft.com/office/powerpoint/2010/main" val="30962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55"/>
    </mc:Choice>
    <mc:Fallback xmlns="">
      <p:transition spd="slow" advTm="4125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454399" y="3028846"/>
            <a:ext cx="5207001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研究内容概述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100721" y="3811189"/>
            <a:ext cx="5990558" cy="7658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Overview of Research content</a:t>
            </a:r>
            <a:endParaRPr kumimoji="1" lang="en" altLang="zh-C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9"/>
    </mc:Choice>
    <mc:Fallback xmlns="">
      <p:transition spd="slow" advTm="319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DC40A16-98E5-4148-A68A-09702B799D31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3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4DFBCA-1D04-4BCA-91C1-EB6BA861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9" y="393486"/>
            <a:ext cx="2843882" cy="663575"/>
          </a:xfrm>
        </p:spPr>
        <p:txBody>
          <a:bodyPr/>
          <a:lstStyle/>
          <a:p>
            <a:pPr marL="0" indent="0" algn="dist">
              <a:buNone/>
            </a:pPr>
            <a:r>
              <a:rPr lang="zh-CN" altLang="en-US" sz="3600" b="1" dirty="0">
                <a:solidFill>
                  <a:schemeClr val="accent2"/>
                </a:solidFill>
              </a:rPr>
              <a:t>研究内容概述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5924F-E42D-E1D7-930C-02E75E486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2" y="1114211"/>
            <a:ext cx="11673747" cy="5640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409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93"/>
    </mc:Choice>
    <mc:Fallback xmlns="">
      <p:transition spd="slow" advTm="702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2059388" y="3120313"/>
            <a:ext cx="7816132" cy="8831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研究进展与阶段性成果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1839610" y="3836589"/>
            <a:ext cx="8512779" cy="7658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kumimoji="1" lang="en-US" altLang="zh-CN" sz="2800" dirty="0">
                <a:solidFill>
                  <a:schemeClr val="tx2"/>
                </a:solidFill>
              </a:rPr>
              <a:t>Research Progress and Stage Results</a:t>
            </a:r>
            <a:endParaRPr kumimoji="1" lang="en" altLang="zh-C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3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2"/>
    </mc:Choice>
    <mc:Fallback xmlns="">
      <p:transition spd="slow" advTm="33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9C211-6B3D-374D-BF33-CF6F97E5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8" y="393486"/>
            <a:ext cx="9053630" cy="6635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  <a:r>
              <a:rPr kumimoji="1" lang="en-US" altLang="zh-CN" dirty="0"/>
              <a:t>1——</a:t>
            </a:r>
            <a:r>
              <a:rPr kumimoji="1" lang="zh-CN" altLang="en-US" dirty="0"/>
              <a:t>多光谱硬件系统与数据集构建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6F9EA-6B52-45DB-80D1-717A1F162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1160463"/>
            <a:ext cx="11293475" cy="2999026"/>
          </a:xfrm>
          <a:prstGeom prst="roundRect">
            <a:avLst/>
          </a:prstGeom>
          <a:solidFill>
            <a:srgbClr val="F0F0C2">
              <a:alpha val="14902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zh-CN" altLang="en-US" sz="2000" b="1" dirty="0">
                <a:latin typeface="+mn-ea"/>
              </a:rPr>
              <a:t>关键问题：</a:t>
            </a:r>
            <a:endParaRPr kumimoji="1" lang="en-US" altLang="zh-CN" sz="2000" b="1" dirty="0">
              <a:latin typeface="+mn-ea"/>
            </a:endParaRP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zh-CN" altLang="en-US" sz="1800" dirty="0">
                <a:latin typeface="+mn-ea"/>
              </a:rPr>
              <a:t>多光谱数据集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少</a:t>
            </a:r>
            <a:r>
              <a:rPr lang="zh-CN" altLang="en-US" sz="1800" dirty="0">
                <a:latin typeface="+mn-ea"/>
              </a:rPr>
              <a:t>，视差真值获取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难</a:t>
            </a:r>
            <a:r>
              <a:rPr lang="zh-CN" altLang="en-US" sz="1800" dirty="0">
                <a:latin typeface="+mn-ea"/>
              </a:rPr>
              <a:t>，获取真值需要昂贵的传感器（如激光雷达），且采集流程非常复杂，需要大量的人力和时间成本</a:t>
            </a:r>
            <a:endParaRPr lang="en-US" altLang="zh-CN" sz="1800" dirty="0">
              <a:latin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zh-CN" altLang="en-US" sz="2000" b="1" dirty="0">
                <a:latin typeface="+mn-ea"/>
              </a:rPr>
              <a:t>拟解决方案：</a:t>
            </a:r>
            <a:endParaRPr kumimoji="1" lang="en-US" altLang="zh-CN" sz="2000" b="1" dirty="0">
              <a:latin typeface="+mn-ea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kumimoji="1" lang="en-US" altLang="zh-CN" sz="2000" b="1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427AC-DD45-415F-AFF0-B37994D90007}"/>
              </a:ext>
            </a:extLst>
          </p:cNvPr>
          <p:cNvSpPr txBox="1"/>
          <p:nvPr/>
        </p:nvSpPr>
        <p:spPr>
          <a:xfrm>
            <a:off x="803275" y="1712503"/>
            <a:ext cx="11149013" cy="610777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l">
              <a:lnSpc>
                <a:spcPct val="125000"/>
              </a:lnSpc>
            </a:pPr>
            <a:endParaRPr lang="en-US" altLang="zh-CN" sz="1400" b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1F4048-D46D-4D65-82DB-01FC357DCD4B}"/>
              </a:ext>
            </a:extLst>
          </p:cNvPr>
          <p:cNvSpPr txBox="1"/>
          <p:nvPr/>
        </p:nvSpPr>
        <p:spPr>
          <a:xfrm>
            <a:off x="803275" y="3064650"/>
            <a:ext cx="11149013" cy="103130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</a:rPr>
              <a:t>新型硬件系统由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</a:rPr>
              <a:t>两个</a:t>
            </a:r>
            <a:r>
              <a:rPr lang="en-US" altLang="zh-CN" sz="1800" dirty="0">
                <a:solidFill>
                  <a:schemeClr val="accent2"/>
                </a:solidFill>
                <a:latin typeface="+mn-ea"/>
              </a:rPr>
              <a:t>RGB</a:t>
            </a:r>
            <a:r>
              <a:rPr lang="zh-CN" altLang="en-US" sz="1800" dirty="0">
                <a:latin typeface="+mn-ea"/>
              </a:rPr>
              <a:t>和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</a:rPr>
              <a:t>一个</a:t>
            </a:r>
            <a:r>
              <a:rPr lang="en-US" altLang="zh-CN" sz="1800" dirty="0">
                <a:solidFill>
                  <a:schemeClr val="accent2"/>
                </a:solidFill>
                <a:latin typeface="+mn-ea"/>
              </a:rPr>
              <a:t>NIR</a:t>
            </a:r>
            <a:r>
              <a:rPr lang="zh-CN" altLang="en-US" sz="1800" dirty="0">
                <a:latin typeface="+mn-ea"/>
              </a:rPr>
              <a:t>相机组成，</a:t>
            </a:r>
            <a:r>
              <a:rPr lang="zh-CN" altLang="en-US" sz="1800" b="0" dirty="0">
                <a:latin typeface="+mn-ea"/>
              </a:rPr>
              <a:t>能够采集</a:t>
            </a:r>
            <a:r>
              <a:rPr lang="zh-CN" altLang="en-US" sz="1800" b="0" dirty="0">
                <a:solidFill>
                  <a:schemeClr val="accent2"/>
                </a:solidFill>
                <a:latin typeface="+mn-ea"/>
              </a:rPr>
              <a:t>多光谱</a:t>
            </a:r>
            <a:r>
              <a:rPr lang="zh-CN" altLang="en-US" sz="1800" b="0" dirty="0">
                <a:latin typeface="+mn-ea"/>
              </a:rPr>
              <a:t>（</a:t>
            </a:r>
            <a:r>
              <a:rPr lang="en-US" altLang="zh-CN" sz="1800" b="0" dirty="0">
                <a:latin typeface="+mn-ea"/>
              </a:rPr>
              <a:t>RGB-NIR</a:t>
            </a:r>
            <a:r>
              <a:rPr lang="zh-CN" altLang="en-US" sz="1800" b="0" dirty="0">
                <a:latin typeface="+mn-ea"/>
              </a:rPr>
              <a:t>）和</a:t>
            </a:r>
            <a:r>
              <a:rPr lang="zh-CN" altLang="en-US" sz="1800" b="0" dirty="0">
                <a:solidFill>
                  <a:schemeClr val="accent2"/>
                </a:solidFill>
                <a:latin typeface="+mn-ea"/>
              </a:rPr>
              <a:t>彩色</a:t>
            </a:r>
            <a:r>
              <a:rPr lang="zh-CN" altLang="en-US" sz="1800" b="0" dirty="0">
                <a:latin typeface="+mn-ea"/>
              </a:rPr>
              <a:t>（</a:t>
            </a:r>
            <a:r>
              <a:rPr lang="en-US" altLang="zh-CN" sz="1800" b="0" dirty="0">
                <a:latin typeface="+mn-ea"/>
              </a:rPr>
              <a:t>RGB-RGB</a:t>
            </a:r>
            <a:r>
              <a:rPr lang="zh-CN" altLang="en-US" sz="1800" b="0" dirty="0">
                <a:latin typeface="+mn-ea"/>
              </a:rPr>
              <a:t>）立体对</a:t>
            </a:r>
            <a:endParaRPr lang="en-US" altLang="zh-CN" sz="1800" dirty="0"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</a:rPr>
              <a:t>提出一种</a:t>
            </a:r>
            <a:r>
              <a:rPr lang="zh-CN" altLang="en-US" sz="1800" dirty="0">
                <a:solidFill>
                  <a:schemeClr val="accent2"/>
                </a:solidFill>
                <a:latin typeface="+mn-ea"/>
              </a:rPr>
              <a:t>基于视差分布一致性的伪标签生成方法</a:t>
            </a:r>
            <a:r>
              <a:rPr lang="zh-CN" altLang="en-US" dirty="0">
                <a:latin typeface="+mn-ea"/>
              </a:rPr>
              <a:t>，通过新型硬件系统高效地获取可靠地伪标签，用于训练</a:t>
            </a:r>
            <a:endParaRPr lang="en-US" altLang="zh-CN" b="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A55AC9-978F-4A28-8BCD-6A55B6FD09E1}"/>
              </a:ext>
            </a:extLst>
          </p:cNvPr>
          <p:cNvSpPr txBox="1"/>
          <p:nvPr/>
        </p:nvSpPr>
        <p:spPr>
          <a:xfrm>
            <a:off x="6049081" y="6168036"/>
            <a:ext cx="3657600" cy="475243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/>
              <a:t>多光谱立体匹配系统实物及参数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E8730C-8463-44AF-BBDA-F6937C56E9E8}"/>
              </a:ext>
            </a:extLst>
          </p:cNvPr>
          <p:cNvSpPr txBox="1"/>
          <p:nvPr/>
        </p:nvSpPr>
        <p:spPr>
          <a:xfrm>
            <a:off x="11662229" y="6397830"/>
            <a:ext cx="526572" cy="460170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 fontScale="85000" lnSpcReduction="20000"/>
          </a:bodyPr>
          <a:lstStyle/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4</a:t>
            </a:r>
            <a:endParaRPr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200864-4077-4289-B936-DF77874FBC7C}"/>
              </a:ext>
            </a:extLst>
          </p:cNvPr>
          <p:cNvSpPr txBox="1"/>
          <p:nvPr/>
        </p:nvSpPr>
        <p:spPr>
          <a:xfrm>
            <a:off x="984933" y="6139646"/>
            <a:ext cx="2387495" cy="497391"/>
          </a:xfrm>
          <a:prstGeom prst="rect">
            <a:avLst/>
          </a:prstGeom>
        </p:spPr>
        <p:txBody>
          <a:bodyPr vert="horz" wrap="square" lIns="0" tIns="45720" rIns="91440" bIns="45720" rtlCol="0" anchor="t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/>
              <a:t>新型系统结构示意图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60B0C4C-0BF1-8B5D-AF23-049D52D6B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3" y="4418620"/>
            <a:ext cx="3098489" cy="16095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3D8ECA-8B13-7865-1E5B-4FE319A5E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28" y="4574084"/>
            <a:ext cx="3278302" cy="138958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81CD9468-0733-BBA7-755E-733DCF59D3E3}"/>
              </a:ext>
            </a:extLst>
          </p:cNvPr>
          <p:cNvSpPr/>
          <p:nvPr/>
        </p:nvSpPr>
        <p:spPr>
          <a:xfrm>
            <a:off x="3601400" y="5223376"/>
            <a:ext cx="455446" cy="31052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87D8223-225B-0EA4-4F13-83894430D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31994"/>
              </p:ext>
            </p:extLst>
          </p:nvPr>
        </p:nvGraphicFramePr>
        <p:xfrm>
          <a:off x="7627835" y="4369716"/>
          <a:ext cx="429768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3072575250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287479545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3355579555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115521836"/>
                    </a:ext>
                  </a:extLst>
                </a:gridCol>
              </a:tblGrid>
              <a:tr h="26178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RGB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（左）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NIR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RGB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（右）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349277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型号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AR0135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OV2770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AR0135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94935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感光谱段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380-800nm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800-1000nm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380-800nm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1599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分辨率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1280*720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640*480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1280*720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543337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焦距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3.6mm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3.6mm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3.6mm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5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3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74"/>
    </mc:Choice>
    <mc:Fallback xmlns="">
      <p:transition spd="slow" advTm="5517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8|3.9|5.2|1|1.6|1.9|1.4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45720" rIns="91440" bIns="45720" rtlCol="0" anchor="t">
        <a:normAutofit/>
      </a:bodyPr>
      <a:lstStyle>
        <a:defPPr marL="457200" indent="-457200" algn="l">
          <a:lnSpc>
            <a:spcPct val="125000"/>
          </a:lnSpc>
          <a:buFont typeface="Wingdings" pitchFamily="2" charset="2"/>
          <a:buChar char="Ø"/>
          <a:defRPr sz="2800" b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32435</TotalTime>
  <Words>1915</Words>
  <Application>Microsoft Office PowerPoint</Application>
  <PresentationFormat>宽屏</PresentationFormat>
  <Paragraphs>253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Kaiti SC</vt:lpstr>
      <vt:lpstr>等线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1_OfficePLUS</vt:lpstr>
      <vt:lpstr> 基于无监督学习的多光谱 立体匹配方法与系统研究 </vt:lpstr>
      <vt:lpstr>PowerPoint 演示文稿</vt:lpstr>
      <vt:lpstr>PowerPoint 演示文稿</vt:lpstr>
      <vt:lpstr>研究背景概述</vt:lpstr>
      <vt:lpstr>研究背景概述</vt:lpstr>
      <vt:lpstr>PowerPoint 演示文稿</vt:lpstr>
      <vt:lpstr>研究内容概述</vt:lpstr>
      <vt:lpstr>PowerPoint 演示文稿</vt:lpstr>
      <vt:lpstr>研究内容1——多光谱硬件系统与数据集构建</vt:lpstr>
      <vt:lpstr>研究内容1——多光谱硬件系统与数据集构建</vt:lpstr>
      <vt:lpstr>研究内容2——多光谱立体匹配模型构建</vt:lpstr>
      <vt:lpstr>研究内容2——多光谱立体匹配模型构建</vt:lpstr>
      <vt:lpstr>总结</vt:lpstr>
      <vt:lpstr>实验结果</vt:lpstr>
      <vt:lpstr>实验结果</vt:lpstr>
      <vt:lpstr>实验结果</vt:lpstr>
      <vt:lpstr>研究成果</vt:lpstr>
      <vt:lpstr>PowerPoint 演示文稿</vt:lpstr>
      <vt:lpstr>存在的问题与改进方法</vt:lpstr>
      <vt:lpstr>PowerPoint 演示文稿</vt:lpstr>
      <vt:lpstr>研究计划</vt:lpstr>
      <vt:lpstr>预期成果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jiayu zhang</cp:lastModifiedBy>
  <cp:revision>1656</cp:revision>
  <cp:lastPrinted>2019-04-07T21:47:54Z</cp:lastPrinted>
  <dcterms:created xsi:type="dcterms:W3CDTF">2019-03-13T22:13:12Z</dcterms:created>
  <dcterms:modified xsi:type="dcterms:W3CDTF">2023-11-27T13:35:59Z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